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95" r:id="rId14"/>
    <p:sldId id="296" r:id="rId15"/>
  </p:sldIdLst>
  <p:sldSz cx="9144000" cy="5143500" type="screen16x9"/>
  <p:notesSz cx="6858000" cy="9144000"/>
  <p:embeddedFontLst>
    <p:embeddedFont>
      <p:font typeface="Century Gothic" panose="020B05020202020202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2"/>
  </p:normalViewPr>
  <p:slideViewPr>
    <p:cSldViewPr snapToGrid="0">
      <p:cViewPr varScale="1">
        <p:scale>
          <a:sx n="148" d="100"/>
          <a:sy n="148" d="100"/>
        </p:scale>
        <p:origin x="60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2b8709c0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2b8709c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used a simple dataset about the climate conditions in Austin, TX. Austin has a similar elevation level to Nolanville so this was helpful. We only had about 1300 data points with data such as temperature, dewpoint, humidity, sea level pressure, wind gust speed, and precipitation sum for a certain day. We outlined all the possible graph combinations with each feature and saw a decent amount of correlation between some features such as dewpoint and temperature. We ran the data through a simple neural network with precipitation being the outcome we were looking for and got a 75% accuracy on our model. We believe if we have more data, we can build a better model.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4af9e1138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74af9e1138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used a simple dataset about the climate conditions in Austin, TX. Austin has a similar elevation level to Nolanville so this was helpful. We only had about 1300 data points with data such as temperature, dewpoint, humidity, sea level pressure, wind gust speed, and precipitation sum for a certain day. We outlined all the possible graph combinations with each feature and saw a decent amount of correlation between some features such as dewpoint and temperature. We ran the data through a simple neural network with precipitation being the outcome we were looking for and got a 75% accuracy on our model. We believe if we have more data, we can build a better model.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4af9e1138_5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4af9e1138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used a simple dataset about the climate conditions in Austin, TX. Austin has a similar elevation level to Nolanville so this was helpful. We only had about 1300 data points with data such as temperature, dewpoint, humidity, sea level pressure, wind gust speed, and precipitation sum for a certain day. We outlined all the possible graph combinations with each feature and saw a decent amount of correlation between some features such as dewpoint and temperature. We ran the data through a simple neural network with precipitation being the outcome we were looking for and got a 75% accuracy on our model. We believe if we have more data, we can build a better model.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52df4068e2_1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52df4068e2_1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74af9e09bf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74af9e09b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838fd65a6a_1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838fd65a6a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486fed508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486fed508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Our mission is to identify, record and evaluate flood-prone areas and enhance them. We plan to stabilize slopes with vegetations, mark pollinator gardens for fragile habitats, while also create new active and educational spaces for residents. By developing a digital application, we want to guide and help residents avoid flood zones and train traffic to enhance their daily life and facilitate communication. </a:t>
            </a:r>
            <a:endParaRPr/>
          </a:p>
          <a:p>
            <a:pPr marL="0" lvl="0" indent="0" algn="l" rtl="0">
              <a:spcBef>
                <a:spcPts val="12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838fd65a6a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838fd65a6a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2df4068e2_5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2df4068e2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masterplan will have smart lighted walkways, walking and bike trials with tree canopy coverage. The goal is to create a trail system that connects the entire city of Nolanville.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1c1f54ce2_1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81c1f54ce2_1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picture show the general layout of the Nolanville Incident Reporting App. Through our app, different incidents can be reported such as flooding, train blockage, fire etc. Clicking on the report button on the homepage will lead us to a map where markers can be placed at the location of the incident. The flood incident reporting can be used as data for a machine learning, which will be further explained. Currently we are using Flutter to develop this app in order to make it easier to deploy on both iOS and Android devices.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4af9e1138_14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4af9e1138_1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user has the ability to report incoming warning to the government in the Alert page. </a:t>
            </a:r>
            <a:r>
              <a:rPr lang="en">
                <a:solidFill>
                  <a:schemeClr val="dk1"/>
                </a:solidFill>
              </a:rPr>
              <a:t>In the Report page, the app will show the user recent alerts. The map can also re-route the user out of potential traffic delay if there is going to be a train that will block their current path.</a:t>
            </a:r>
            <a:r>
              <a:rPr lang="en"/>
              <a:t> When they do alert the app, the app will ask for the user’s location. If the incident is happening in another location, the user can drag the marker to the correct location of the incident.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81c1f54ce2_3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81c1f54ce2_3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During the team’s independent trip to Nolanville on February 15th, we interviewed the residents of Nolanville ourselves to obtain additional information that would be instrumental in developing our app and maximizing utility.</a:t>
            </a:r>
            <a:endParaRPr/>
          </a:p>
          <a:p>
            <a:pPr marL="0" lvl="0" indent="0" algn="l" rtl="0">
              <a:spcBef>
                <a:spcPts val="0"/>
              </a:spcBef>
              <a:spcAft>
                <a:spcPts val="0"/>
              </a:spcAft>
              <a:buNone/>
            </a:pPr>
            <a:endParaRPr/>
          </a:p>
          <a:p>
            <a:pPr marL="0" lvl="0" indent="0" algn="l" rtl="0">
              <a:spcBef>
                <a:spcPts val="0"/>
              </a:spcBef>
              <a:spcAft>
                <a:spcPts val="0"/>
              </a:spcAft>
              <a:buNone/>
            </a:pPr>
            <a:r>
              <a:rPr lang="en"/>
              <a:t>We have learned that there are four main exits that are blocked by the trains. These exits can be blocked for a few minutes because the train is just passing by, which is a minute nuisance for most, or to up to 45 minutes because the train has stopped completely to allow other trains to pass.</a:t>
            </a:r>
            <a:endParaRPr/>
          </a:p>
          <a:p>
            <a:pPr marL="0" lvl="0" indent="0" algn="l" rtl="0">
              <a:spcBef>
                <a:spcPts val="0"/>
              </a:spcBef>
              <a:spcAft>
                <a:spcPts val="0"/>
              </a:spcAft>
              <a:buNone/>
            </a:pPr>
            <a:endParaRPr/>
          </a:p>
          <a:p>
            <a:pPr marL="0" lvl="0" indent="0" algn="l" rtl="0">
              <a:spcBef>
                <a:spcPts val="0"/>
              </a:spcBef>
              <a:spcAft>
                <a:spcPts val="0"/>
              </a:spcAft>
              <a:buNone/>
            </a:pPr>
            <a:r>
              <a:rPr lang="en"/>
              <a:t>Our goal for this is to accurately characterize trains that will completely stop and block intersections for a significant amount of time. If this situation arises, we can notify the resident in accordance with their desired time interval to receive notifications and give them the option to reroute themselves to drive around the blocked intersections.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81097c9d7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81097c9d7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used a simple dataset about the climate conditions in Austin, TX. Austin has a similar elevation level to Nolanville so this was helpful. We only had about 1300 data points with data such as temperature, dewpoint, humidity, sea level pressure, wind gust speed, and precipitation sum for a certain day. We ran the data through a simple neural network with a classifcation system from 1 to 5.</a:t>
            </a:r>
            <a:r>
              <a:rPr lang="en">
                <a:solidFill>
                  <a:schemeClr val="dk1"/>
                </a:solidFill>
              </a:rPr>
              <a:t>‘dangerously deep’, ‘feet don’t touch deep’, ‘knee deep’ and ‘waist deep’. Through this neural network we were able to get a accuracy of about 95%. You can see our loss curve declining showing improvement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6.jp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95250" y="99425"/>
            <a:ext cx="8915400" cy="49434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55;p13"/>
          <p:cNvPicPr preferRelativeResize="0"/>
          <p:nvPr/>
        </p:nvPicPr>
        <p:blipFill rotWithShape="1">
          <a:blip r:embed="rId3">
            <a:alphaModFix/>
          </a:blip>
          <a:srcRect l="2894" t="79470" r="84077"/>
          <a:stretch/>
        </p:blipFill>
        <p:spPr>
          <a:xfrm>
            <a:off x="190500" y="4255237"/>
            <a:ext cx="690575" cy="725451"/>
          </a:xfrm>
          <a:prstGeom prst="rect">
            <a:avLst/>
          </a:prstGeom>
          <a:noFill/>
          <a:ln>
            <a:noFill/>
          </a:ln>
        </p:spPr>
      </p:pic>
      <p:sp>
        <p:nvSpPr>
          <p:cNvPr id="56" name="Google Shape;56;p13"/>
          <p:cNvSpPr/>
          <p:nvPr/>
        </p:nvSpPr>
        <p:spPr>
          <a:xfrm>
            <a:off x="190500" y="185150"/>
            <a:ext cx="8743800" cy="4762500"/>
          </a:xfrm>
          <a:prstGeom prst="rect">
            <a:avLst/>
          </a:prstGeom>
          <a:noFill/>
          <a:ln w="9525" cap="flat" cmpd="sng">
            <a:solidFill>
              <a:srgbClr val="599E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3"/>
          <p:cNvPicPr preferRelativeResize="0"/>
          <p:nvPr/>
        </p:nvPicPr>
        <p:blipFill rotWithShape="1">
          <a:blip r:embed="rId4">
            <a:alphaModFix/>
          </a:blip>
          <a:srcRect l="6425" r="3702" b="11559"/>
          <a:stretch/>
        </p:blipFill>
        <p:spPr>
          <a:xfrm>
            <a:off x="1295400" y="185158"/>
            <a:ext cx="6553201" cy="4298842"/>
          </a:xfrm>
          <a:prstGeom prst="rect">
            <a:avLst/>
          </a:prstGeom>
          <a:noFill/>
          <a:ln>
            <a:noFill/>
          </a:ln>
        </p:spPr>
      </p:pic>
      <p:pic>
        <p:nvPicPr>
          <p:cNvPr id="58" name="Google Shape;58;p13"/>
          <p:cNvPicPr preferRelativeResize="0"/>
          <p:nvPr/>
        </p:nvPicPr>
        <p:blipFill rotWithShape="1">
          <a:blip r:embed="rId5">
            <a:alphaModFix/>
          </a:blip>
          <a:srcRect l="15059" t="85895"/>
          <a:stretch/>
        </p:blipFill>
        <p:spPr>
          <a:xfrm>
            <a:off x="881075" y="4255225"/>
            <a:ext cx="6553201" cy="7254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p:nvPr/>
        </p:nvSpPr>
        <p:spPr>
          <a:xfrm>
            <a:off x="95250" y="99425"/>
            <a:ext cx="8915400" cy="49434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599EBA"/>
                </a:solidFill>
                <a:latin typeface="Century Gothic"/>
                <a:ea typeface="Century Gothic"/>
                <a:cs typeface="Century Gothic"/>
                <a:sym typeface="Century Gothic"/>
              </a:rPr>
              <a:t>Machine Learning: Flood Level Simulation</a:t>
            </a:r>
            <a:endParaRPr b="1">
              <a:solidFill>
                <a:srgbClr val="599EBA"/>
              </a:solidFill>
              <a:latin typeface="Century Gothic"/>
              <a:ea typeface="Century Gothic"/>
              <a:cs typeface="Century Gothic"/>
              <a:sym typeface="Century Gothic"/>
            </a:endParaRPr>
          </a:p>
        </p:txBody>
      </p:sp>
      <p:pic>
        <p:nvPicPr>
          <p:cNvPr id="194" name="Google Shape;194;p23"/>
          <p:cNvPicPr preferRelativeResize="0"/>
          <p:nvPr/>
        </p:nvPicPr>
        <p:blipFill rotWithShape="1">
          <a:blip r:embed="rId3">
            <a:alphaModFix amt="16000"/>
          </a:blip>
          <a:srcRect l="9963" t="80874" r="77553"/>
          <a:stretch/>
        </p:blipFill>
        <p:spPr>
          <a:xfrm>
            <a:off x="190500" y="4288275"/>
            <a:ext cx="645526" cy="659374"/>
          </a:xfrm>
          <a:prstGeom prst="rect">
            <a:avLst/>
          </a:prstGeom>
          <a:noFill/>
          <a:ln>
            <a:noFill/>
          </a:ln>
        </p:spPr>
      </p:pic>
      <p:sp>
        <p:nvSpPr>
          <p:cNvPr id="195" name="Google Shape;195;p23"/>
          <p:cNvSpPr txBox="1"/>
          <p:nvPr/>
        </p:nvSpPr>
        <p:spPr>
          <a:xfrm>
            <a:off x="583350" y="730900"/>
            <a:ext cx="7977300" cy="659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i="1"/>
              <a:t>“If we can’t go to Nolanville, let’s bring Nolanville to us”</a:t>
            </a:r>
            <a:endParaRPr i="1"/>
          </a:p>
          <a:p>
            <a:pPr marL="0" lvl="0" indent="0" algn="ctr" rtl="0">
              <a:lnSpc>
                <a:spcPct val="115000"/>
              </a:lnSpc>
              <a:spcBef>
                <a:spcPts val="0"/>
              </a:spcBef>
              <a:spcAft>
                <a:spcPts val="0"/>
              </a:spcAft>
              <a:buNone/>
            </a:pPr>
            <a:r>
              <a:rPr lang="en"/>
              <a:t>							~Aashish Ananthanarayan at 4:06 a.m. last Friday</a:t>
            </a:r>
            <a:endParaRPr/>
          </a:p>
        </p:txBody>
      </p:sp>
      <p:sp>
        <p:nvSpPr>
          <p:cNvPr id="196" name="Google Shape;196;p23"/>
          <p:cNvSpPr txBox="1"/>
          <p:nvPr/>
        </p:nvSpPr>
        <p:spPr>
          <a:xfrm>
            <a:off x="278675" y="1390300"/>
            <a:ext cx="4386600" cy="35016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1"/>
              </a:buClr>
              <a:buSzPts val="1400"/>
              <a:buChar char="●"/>
            </a:pPr>
            <a:r>
              <a:rPr lang="en">
                <a:solidFill>
                  <a:schemeClr val="dk1"/>
                </a:solidFill>
              </a:rPr>
              <a:t>Due to COVID-19, we were unable to visit Nolanville to collect flood data for testing.</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
                <a:solidFill>
                  <a:schemeClr val="dk1"/>
                </a:solidFill>
              </a:rPr>
              <a:t>Project Safe Waters is an open-source repository that allows people to use their data and model to predict flood levels and improve accuracies and utilize it on custom data. It was part of the 2019 IBM Challenge.</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
                <a:solidFill>
                  <a:schemeClr val="dk1"/>
                </a:solidFill>
              </a:rPr>
              <a:t>Instead of collecting flooding images, a Unity model of a city was built and flood levels were annotated through the IBM Watson ML interface.</a:t>
            </a:r>
            <a:endParaRPr>
              <a:solidFill>
                <a:schemeClr val="dk1"/>
              </a:solidFill>
            </a:endParaRPr>
          </a:p>
          <a:p>
            <a:pPr marL="457200" lvl="0" indent="0" algn="l" rtl="0">
              <a:spcBef>
                <a:spcPts val="0"/>
              </a:spcBef>
              <a:spcAft>
                <a:spcPts val="0"/>
              </a:spcAft>
              <a:buNone/>
            </a:pPr>
            <a:endParaRPr/>
          </a:p>
        </p:txBody>
      </p:sp>
      <p:pic>
        <p:nvPicPr>
          <p:cNvPr id="197" name="Google Shape;197;p23"/>
          <p:cNvPicPr preferRelativeResize="0"/>
          <p:nvPr/>
        </p:nvPicPr>
        <p:blipFill>
          <a:blip r:embed="rId4">
            <a:alphaModFix/>
          </a:blip>
          <a:stretch>
            <a:fillRect/>
          </a:stretch>
        </p:blipFill>
        <p:spPr>
          <a:xfrm>
            <a:off x="5595725" y="1428000"/>
            <a:ext cx="2719973" cy="1530001"/>
          </a:xfrm>
          <a:prstGeom prst="rect">
            <a:avLst/>
          </a:prstGeom>
          <a:noFill/>
          <a:ln>
            <a:noFill/>
          </a:ln>
        </p:spPr>
      </p:pic>
      <p:pic>
        <p:nvPicPr>
          <p:cNvPr id="198" name="Google Shape;198;p23"/>
          <p:cNvPicPr preferRelativeResize="0"/>
          <p:nvPr/>
        </p:nvPicPr>
        <p:blipFill rotWithShape="1">
          <a:blip r:embed="rId5">
            <a:alphaModFix/>
          </a:blip>
          <a:srcRect t="4100" b="-4100"/>
          <a:stretch/>
        </p:blipFill>
        <p:spPr>
          <a:xfrm>
            <a:off x="5560837" y="3209609"/>
            <a:ext cx="2789750" cy="15692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p:nvPr/>
        </p:nvSpPr>
        <p:spPr>
          <a:xfrm>
            <a:off x="95250" y="99425"/>
            <a:ext cx="8915400" cy="49434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599EBA"/>
                </a:solidFill>
                <a:latin typeface="Century Gothic"/>
                <a:ea typeface="Century Gothic"/>
                <a:cs typeface="Century Gothic"/>
                <a:sym typeface="Century Gothic"/>
              </a:rPr>
              <a:t>Machine Learning: Flood Level Simulation</a:t>
            </a:r>
            <a:endParaRPr b="1">
              <a:solidFill>
                <a:srgbClr val="599EBA"/>
              </a:solidFill>
              <a:latin typeface="Century Gothic"/>
              <a:ea typeface="Century Gothic"/>
              <a:cs typeface="Century Gothic"/>
              <a:sym typeface="Century Gothic"/>
            </a:endParaRPr>
          </a:p>
        </p:txBody>
      </p:sp>
      <p:pic>
        <p:nvPicPr>
          <p:cNvPr id="205" name="Google Shape;205;p24"/>
          <p:cNvPicPr preferRelativeResize="0"/>
          <p:nvPr/>
        </p:nvPicPr>
        <p:blipFill rotWithShape="1">
          <a:blip r:embed="rId3">
            <a:alphaModFix amt="16000"/>
          </a:blip>
          <a:srcRect l="9963" t="80874" r="77553"/>
          <a:stretch/>
        </p:blipFill>
        <p:spPr>
          <a:xfrm>
            <a:off x="190500" y="4288275"/>
            <a:ext cx="645526" cy="659374"/>
          </a:xfrm>
          <a:prstGeom prst="rect">
            <a:avLst/>
          </a:prstGeom>
          <a:noFill/>
          <a:ln>
            <a:noFill/>
          </a:ln>
        </p:spPr>
      </p:pic>
      <p:sp>
        <p:nvSpPr>
          <p:cNvPr id="206" name="Google Shape;206;p24"/>
          <p:cNvSpPr txBox="1"/>
          <p:nvPr/>
        </p:nvSpPr>
        <p:spPr>
          <a:xfrm>
            <a:off x="583350" y="730900"/>
            <a:ext cx="7977300" cy="659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i="1"/>
              <a:t>“If we can’t go to Nolanville, let’s bring Nolanville to us”</a:t>
            </a:r>
            <a:endParaRPr i="1"/>
          </a:p>
          <a:p>
            <a:pPr marL="0" lvl="0" indent="0" algn="ctr" rtl="0">
              <a:lnSpc>
                <a:spcPct val="115000"/>
              </a:lnSpc>
              <a:spcBef>
                <a:spcPts val="0"/>
              </a:spcBef>
              <a:spcAft>
                <a:spcPts val="0"/>
              </a:spcAft>
              <a:buNone/>
            </a:pPr>
            <a:r>
              <a:rPr lang="en"/>
              <a:t>							~Aashish Ananthanarayan at 4:06 a.m. last Friday</a:t>
            </a:r>
            <a:endParaRPr/>
          </a:p>
        </p:txBody>
      </p:sp>
      <p:sp>
        <p:nvSpPr>
          <p:cNvPr id="207" name="Google Shape;207;p24"/>
          <p:cNvSpPr txBox="1"/>
          <p:nvPr/>
        </p:nvSpPr>
        <p:spPr>
          <a:xfrm>
            <a:off x="311700" y="1577875"/>
            <a:ext cx="8423100" cy="19242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1"/>
              </a:buClr>
              <a:buSzPts val="1400"/>
              <a:buChar char="●"/>
            </a:pPr>
            <a:r>
              <a:rPr lang="en">
                <a:solidFill>
                  <a:schemeClr val="dk1"/>
                </a:solidFill>
              </a:rPr>
              <a:t>After annotation, pretrained weights were obtained and the model was then tested for 9900 images. </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
                <a:solidFill>
                  <a:schemeClr val="dk1"/>
                </a:solidFill>
              </a:rPr>
              <a:t>Flooding was classified as ‘dangerously deep’, ‘feet don’t touch deep’, ‘knee deep’ and ‘waist deep’.</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
                <a:solidFill>
                  <a:schemeClr val="dk1"/>
                </a:solidFill>
              </a:rPr>
              <a:t>The next phase of this process is to build a few streets/neighborhoods from Nolanville using Unity and testing those images with the model</a:t>
            </a:r>
            <a:endParaRPr>
              <a:solidFill>
                <a:schemeClr val="dk1"/>
              </a:solidFill>
            </a:endParaRPr>
          </a:p>
          <a:p>
            <a:pPr marL="457200" lvl="0" indent="0" algn="l" rtl="0">
              <a:spcBef>
                <a:spcPts val="0"/>
              </a:spcBef>
              <a:spcAft>
                <a:spcPts val="0"/>
              </a:spcAft>
              <a:buNone/>
            </a:pPr>
            <a:endParaRPr/>
          </a:p>
        </p:txBody>
      </p:sp>
      <p:pic>
        <p:nvPicPr>
          <p:cNvPr id="208" name="Google Shape;208;p24"/>
          <p:cNvPicPr preferRelativeResize="0"/>
          <p:nvPr/>
        </p:nvPicPr>
        <p:blipFill>
          <a:blip r:embed="rId4">
            <a:alphaModFix/>
          </a:blip>
          <a:stretch>
            <a:fillRect/>
          </a:stretch>
        </p:blipFill>
        <p:spPr>
          <a:xfrm>
            <a:off x="436038" y="3805825"/>
            <a:ext cx="8174426" cy="716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p:nvPr/>
        </p:nvSpPr>
        <p:spPr>
          <a:xfrm>
            <a:off x="95250" y="99425"/>
            <a:ext cx="8915400" cy="49434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599EBA"/>
                </a:solidFill>
                <a:latin typeface="Century Gothic"/>
                <a:ea typeface="Century Gothic"/>
                <a:cs typeface="Century Gothic"/>
                <a:sym typeface="Century Gothic"/>
              </a:rPr>
              <a:t>Machine Learning: Real-time flood detection</a:t>
            </a:r>
            <a:endParaRPr b="1">
              <a:solidFill>
                <a:srgbClr val="599EBA"/>
              </a:solidFill>
              <a:latin typeface="Century Gothic"/>
              <a:ea typeface="Century Gothic"/>
              <a:cs typeface="Century Gothic"/>
              <a:sym typeface="Century Gothic"/>
            </a:endParaRPr>
          </a:p>
        </p:txBody>
      </p:sp>
      <p:pic>
        <p:nvPicPr>
          <p:cNvPr id="215" name="Google Shape;215;p25"/>
          <p:cNvPicPr preferRelativeResize="0"/>
          <p:nvPr/>
        </p:nvPicPr>
        <p:blipFill rotWithShape="1">
          <a:blip r:embed="rId3">
            <a:alphaModFix amt="16000"/>
          </a:blip>
          <a:srcRect l="9963" t="80874" r="77553"/>
          <a:stretch/>
        </p:blipFill>
        <p:spPr>
          <a:xfrm>
            <a:off x="190500" y="4288275"/>
            <a:ext cx="645526" cy="659374"/>
          </a:xfrm>
          <a:prstGeom prst="rect">
            <a:avLst/>
          </a:prstGeom>
          <a:noFill/>
          <a:ln>
            <a:noFill/>
          </a:ln>
        </p:spPr>
      </p:pic>
      <p:sp>
        <p:nvSpPr>
          <p:cNvPr id="216" name="Google Shape;216;p25"/>
          <p:cNvSpPr txBox="1"/>
          <p:nvPr/>
        </p:nvSpPr>
        <p:spPr>
          <a:xfrm>
            <a:off x="262175" y="950400"/>
            <a:ext cx="8423100" cy="19242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1"/>
              </a:buClr>
              <a:buSzPts val="1400"/>
              <a:buChar char="●"/>
            </a:pPr>
            <a:r>
              <a:rPr lang="en">
                <a:solidFill>
                  <a:schemeClr val="dk1"/>
                </a:solidFill>
              </a:rPr>
              <a:t>This is a common research problem that can be made use of to detect floods in real time and alert citizens if the flood level is too high.</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
                <a:solidFill>
                  <a:schemeClr val="dk1"/>
                </a:solidFill>
              </a:rPr>
              <a:t>For this, we used the YOLO neural network to experiment and see if we could analyze the presence of a flood.</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
                <a:solidFill>
                  <a:schemeClr val="dk1"/>
                </a:solidFill>
              </a:rPr>
              <a:t>This could then be used on Nolanville pictures to detect the presence of floods through surveillance cameras and could even be applied to flood level detection in the future</a:t>
            </a:r>
            <a:endParaRPr>
              <a:solidFill>
                <a:schemeClr val="dk1"/>
              </a:solidFill>
            </a:endParaRPr>
          </a:p>
          <a:p>
            <a:pPr marL="457200" lvl="0" indent="0" algn="l" rtl="0">
              <a:spcBef>
                <a:spcPts val="0"/>
              </a:spcBef>
              <a:spcAft>
                <a:spcPts val="0"/>
              </a:spcAft>
              <a:buNone/>
            </a:pPr>
            <a:endParaRPr/>
          </a:p>
        </p:txBody>
      </p:sp>
      <p:pic>
        <p:nvPicPr>
          <p:cNvPr id="217" name="Google Shape;217;p25"/>
          <p:cNvPicPr preferRelativeResize="0"/>
          <p:nvPr/>
        </p:nvPicPr>
        <p:blipFill>
          <a:blip r:embed="rId4">
            <a:alphaModFix/>
          </a:blip>
          <a:stretch>
            <a:fillRect/>
          </a:stretch>
        </p:blipFill>
        <p:spPr>
          <a:xfrm>
            <a:off x="311700" y="3231175"/>
            <a:ext cx="2973201" cy="1526999"/>
          </a:xfrm>
          <a:prstGeom prst="rect">
            <a:avLst/>
          </a:prstGeom>
          <a:noFill/>
          <a:ln>
            <a:noFill/>
          </a:ln>
        </p:spPr>
      </p:pic>
      <p:pic>
        <p:nvPicPr>
          <p:cNvPr id="218" name="Google Shape;218;p25"/>
          <p:cNvPicPr preferRelativeResize="0"/>
          <p:nvPr/>
        </p:nvPicPr>
        <p:blipFill>
          <a:blip r:embed="rId5">
            <a:alphaModFix/>
          </a:blip>
          <a:stretch>
            <a:fillRect/>
          </a:stretch>
        </p:blipFill>
        <p:spPr>
          <a:xfrm>
            <a:off x="3353850" y="3231175"/>
            <a:ext cx="2704749" cy="1527000"/>
          </a:xfrm>
          <a:prstGeom prst="rect">
            <a:avLst/>
          </a:prstGeom>
          <a:noFill/>
          <a:ln>
            <a:noFill/>
          </a:ln>
        </p:spPr>
      </p:pic>
      <p:pic>
        <p:nvPicPr>
          <p:cNvPr id="219" name="Google Shape;219;p25"/>
          <p:cNvPicPr preferRelativeResize="0"/>
          <p:nvPr/>
        </p:nvPicPr>
        <p:blipFill>
          <a:blip r:embed="rId6">
            <a:alphaModFix/>
          </a:blip>
          <a:stretch>
            <a:fillRect/>
          </a:stretch>
        </p:blipFill>
        <p:spPr>
          <a:xfrm>
            <a:off x="6127550" y="3231175"/>
            <a:ext cx="2704750" cy="1526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52"/>
          <p:cNvSpPr/>
          <p:nvPr/>
        </p:nvSpPr>
        <p:spPr>
          <a:xfrm>
            <a:off x="95250" y="99425"/>
            <a:ext cx="8915400" cy="494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2"/>
          <p:cNvSpPr/>
          <p:nvPr/>
        </p:nvSpPr>
        <p:spPr>
          <a:xfrm>
            <a:off x="200100" y="185150"/>
            <a:ext cx="8743800" cy="4762500"/>
          </a:xfrm>
          <a:prstGeom prst="rect">
            <a:avLst/>
          </a:prstGeom>
          <a:noFill/>
          <a:ln w="9525" cap="flat" cmpd="sng">
            <a:solidFill>
              <a:srgbClr val="599E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2"/>
          <p:cNvSpPr/>
          <p:nvPr/>
        </p:nvSpPr>
        <p:spPr>
          <a:xfrm>
            <a:off x="270300" y="247650"/>
            <a:ext cx="8568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2"/>
          <p:cNvSpPr txBox="1">
            <a:spLocks noGrp="1"/>
          </p:cNvSpPr>
          <p:nvPr>
            <p:ph type="title" idx="4294967295"/>
          </p:nvPr>
        </p:nvSpPr>
        <p:spPr>
          <a:xfrm>
            <a:off x="311700" y="179850"/>
            <a:ext cx="361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599EBA"/>
                </a:solidFill>
                <a:latin typeface="Century Gothic"/>
                <a:ea typeface="Century Gothic"/>
                <a:cs typeface="Century Gothic"/>
                <a:sym typeface="Century Gothic"/>
              </a:rPr>
              <a:t>Summary</a:t>
            </a:r>
            <a:endParaRPr b="1">
              <a:solidFill>
                <a:srgbClr val="599EBA"/>
              </a:solidFill>
              <a:latin typeface="Century Gothic"/>
              <a:ea typeface="Century Gothic"/>
              <a:cs typeface="Century Gothic"/>
              <a:sym typeface="Century Gothic"/>
            </a:endParaRPr>
          </a:p>
          <a:p>
            <a:pPr marL="0" lvl="0" indent="0" algn="l" rtl="0">
              <a:spcBef>
                <a:spcPts val="0"/>
              </a:spcBef>
              <a:spcAft>
                <a:spcPts val="0"/>
              </a:spcAft>
              <a:buNone/>
            </a:pPr>
            <a:endParaRPr b="1">
              <a:latin typeface="Century Gothic"/>
              <a:ea typeface="Century Gothic"/>
              <a:cs typeface="Century Gothic"/>
              <a:sym typeface="Century Gothic"/>
            </a:endParaRPr>
          </a:p>
        </p:txBody>
      </p:sp>
      <p:pic>
        <p:nvPicPr>
          <p:cNvPr id="649" name="Google Shape;649;p52"/>
          <p:cNvPicPr preferRelativeResize="0"/>
          <p:nvPr/>
        </p:nvPicPr>
        <p:blipFill rotWithShape="1">
          <a:blip r:embed="rId3">
            <a:alphaModFix amt="16000"/>
          </a:blip>
          <a:srcRect l="9963" t="80874" r="77553"/>
          <a:stretch/>
        </p:blipFill>
        <p:spPr>
          <a:xfrm>
            <a:off x="190500" y="4288275"/>
            <a:ext cx="645526" cy="659374"/>
          </a:xfrm>
          <a:prstGeom prst="rect">
            <a:avLst/>
          </a:prstGeom>
          <a:noFill/>
          <a:ln>
            <a:noFill/>
          </a:ln>
        </p:spPr>
      </p:pic>
      <p:pic>
        <p:nvPicPr>
          <p:cNvPr id="650" name="Google Shape;650;p52"/>
          <p:cNvPicPr preferRelativeResize="0"/>
          <p:nvPr/>
        </p:nvPicPr>
        <p:blipFill rotWithShape="1">
          <a:blip r:embed="rId4">
            <a:alphaModFix/>
          </a:blip>
          <a:srcRect t="41769" r="65972" b="37150"/>
          <a:stretch/>
        </p:blipFill>
        <p:spPr>
          <a:xfrm>
            <a:off x="49899" y="2067575"/>
            <a:ext cx="2504997" cy="1199112"/>
          </a:xfrm>
          <a:prstGeom prst="rect">
            <a:avLst/>
          </a:prstGeom>
          <a:noFill/>
          <a:ln>
            <a:noFill/>
          </a:ln>
        </p:spPr>
      </p:pic>
      <p:pic>
        <p:nvPicPr>
          <p:cNvPr id="651" name="Google Shape;651;p52"/>
          <p:cNvPicPr preferRelativeResize="0"/>
          <p:nvPr/>
        </p:nvPicPr>
        <p:blipFill rotWithShape="1">
          <a:blip r:embed="rId5">
            <a:alphaModFix/>
          </a:blip>
          <a:srcRect l="22293"/>
          <a:stretch/>
        </p:blipFill>
        <p:spPr>
          <a:xfrm>
            <a:off x="2485677" y="231925"/>
            <a:ext cx="6658330" cy="46689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pic>
        <p:nvPicPr>
          <p:cNvPr id="656" name="Google Shape;656;p53"/>
          <p:cNvPicPr preferRelativeResize="0"/>
          <p:nvPr/>
        </p:nvPicPr>
        <p:blipFill rotWithShape="1">
          <a:blip r:embed="rId3">
            <a:alphaModFix amt="50000"/>
          </a:blip>
          <a:srcRect l="29595" t="3565" r="39240" b="9052"/>
          <a:stretch/>
        </p:blipFill>
        <p:spPr>
          <a:xfrm>
            <a:off x="6134100" y="0"/>
            <a:ext cx="3009901" cy="5143501"/>
          </a:xfrm>
          <a:prstGeom prst="rect">
            <a:avLst/>
          </a:prstGeom>
          <a:noFill/>
          <a:ln>
            <a:noFill/>
          </a:ln>
        </p:spPr>
      </p:pic>
      <p:pic>
        <p:nvPicPr>
          <p:cNvPr id="657" name="Google Shape;657;p53"/>
          <p:cNvPicPr preferRelativeResize="0"/>
          <p:nvPr/>
        </p:nvPicPr>
        <p:blipFill rotWithShape="1">
          <a:blip r:embed="rId4">
            <a:alphaModFix amt="41000"/>
          </a:blip>
          <a:srcRect l="57209" r="8623"/>
          <a:stretch/>
        </p:blipFill>
        <p:spPr>
          <a:xfrm>
            <a:off x="3009900" y="0"/>
            <a:ext cx="3124198" cy="5162501"/>
          </a:xfrm>
          <a:prstGeom prst="rect">
            <a:avLst/>
          </a:prstGeom>
          <a:noFill/>
          <a:ln>
            <a:noFill/>
          </a:ln>
        </p:spPr>
      </p:pic>
      <p:pic>
        <p:nvPicPr>
          <p:cNvPr id="658" name="Google Shape;658;p53"/>
          <p:cNvPicPr preferRelativeResize="0"/>
          <p:nvPr/>
        </p:nvPicPr>
        <p:blipFill rotWithShape="1">
          <a:blip r:embed="rId5">
            <a:alphaModFix amt="37000"/>
          </a:blip>
          <a:srcRect l="29120" t="901" r="40595" b="8976"/>
          <a:stretch/>
        </p:blipFill>
        <p:spPr>
          <a:xfrm>
            <a:off x="0" y="-19000"/>
            <a:ext cx="3009905" cy="5162501"/>
          </a:xfrm>
          <a:prstGeom prst="rect">
            <a:avLst/>
          </a:prstGeom>
          <a:noFill/>
          <a:ln>
            <a:noFill/>
          </a:ln>
        </p:spPr>
      </p:pic>
      <p:sp>
        <p:nvSpPr>
          <p:cNvPr id="659" name="Google Shape;659;p53"/>
          <p:cNvSpPr/>
          <p:nvPr/>
        </p:nvSpPr>
        <p:spPr>
          <a:xfrm>
            <a:off x="190500" y="185150"/>
            <a:ext cx="8743800" cy="4762500"/>
          </a:xfrm>
          <a:prstGeom prst="rect">
            <a:avLst/>
          </a:prstGeom>
          <a:noFill/>
          <a:ln w="9525" cap="flat" cmpd="sng">
            <a:solidFill>
              <a:srgbClr val="599E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txBox="1">
            <a:spLocks noGrp="1"/>
          </p:cNvSpPr>
          <p:nvPr>
            <p:ph type="ctrTitle"/>
          </p:nvPr>
        </p:nvSpPr>
        <p:spPr>
          <a:xfrm>
            <a:off x="302100" y="2052150"/>
            <a:ext cx="8520600" cy="103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b="1">
                <a:solidFill>
                  <a:srgbClr val="599EBA"/>
                </a:solidFill>
                <a:latin typeface="Century Gothic"/>
                <a:ea typeface="Century Gothic"/>
                <a:cs typeface="Century Gothic"/>
                <a:sym typeface="Century Gothic"/>
              </a:rPr>
              <a:t>THANK YOU!</a:t>
            </a:r>
            <a:endParaRPr sz="6000" b="1">
              <a:solidFill>
                <a:srgbClr val="FF0000"/>
              </a:solidFill>
              <a:latin typeface="Century Gothic"/>
              <a:ea typeface="Century Gothic"/>
              <a:cs typeface="Century Gothic"/>
              <a:sym typeface="Century Gothic"/>
            </a:endParaRPr>
          </a:p>
        </p:txBody>
      </p:sp>
      <p:pic>
        <p:nvPicPr>
          <p:cNvPr id="661" name="Google Shape;661;p53"/>
          <p:cNvPicPr preferRelativeResize="0"/>
          <p:nvPr/>
        </p:nvPicPr>
        <p:blipFill rotWithShape="1">
          <a:blip r:embed="rId6">
            <a:alphaModFix amt="16000"/>
          </a:blip>
          <a:srcRect l="9963" t="80874" r="77553"/>
          <a:stretch/>
        </p:blipFill>
        <p:spPr>
          <a:xfrm>
            <a:off x="190500" y="4288275"/>
            <a:ext cx="645526" cy="6593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p:nvPr/>
        </p:nvSpPr>
        <p:spPr>
          <a:xfrm>
            <a:off x="95250" y="99425"/>
            <a:ext cx="8915400" cy="494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190500" y="185150"/>
            <a:ext cx="8743800" cy="4762500"/>
          </a:xfrm>
          <a:prstGeom prst="rect">
            <a:avLst/>
          </a:prstGeom>
          <a:noFill/>
          <a:ln w="9525" cap="flat" cmpd="sng">
            <a:solidFill>
              <a:srgbClr val="599E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70300" y="247650"/>
            <a:ext cx="8568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ctrTitle"/>
          </p:nvPr>
        </p:nvSpPr>
        <p:spPr>
          <a:xfrm>
            <a:off x="3996475" y="750000"/>
            <a:ext cx="4789500" cy="4654800"/>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None/>
            </a:pPr>
            <a:r>
              <a:rPr lang="en" sz="1800" b="1">
                <a:solidFill>
                  <a:srgbClr val="0B5394"/>
                </a:solidFill>
                <a:latin typeface="Century Gothic"/>
                <a:ea typeface="Century Gothic"/>
                <a:cs typeface="Century Gothic"/>
                <a:sym typeface="Century Gothic"/>
              </a:rPr>
              <a:t>PART 01- INTRODUCTION</a:t>
            </a:r>
            <a:endParaRPr sz="1800" b="1">
              <a:solidFill>
                <a:srgbClr val="0B5394"/>
              </a:solidFill>
              <a:latin typeface="Century Gothic"/>
              <a:ea typeface="Century Gothic"/>
              <a:cs typeface="Century Gothic"/>
              <a:sym typeface="Century Gothic"/>
            </a:endParaRPr>
          </a:p>
          <a:p>
            <a:pPr marL="0" lvl="0" indent="0" algn="ctr" rtl="0">
              <a:lnSpc>
                <a:spcPct val="150000"/>
              </a:lnSpc>
              <a:spcBef>
                <a:spcPts val="0"/>
              </a:spcBef>
              <a:spcAft>
                <a:spcPts val="0"/>
              </a:spcAft>
              <a:buNone/>
            </a:pPr>
            <a:r>
              <a:rPr lang="en" sz="1800">
                <a:solidFill>
                  <a:srgbClr val="000000"/>
                </a:solidFill>
                <a:latin typeface="Century Gothic"/>
                <a:ea typeface="Century Gothic"/>
                <a:cs typeface="Century Gothic"/>
                <a:sym typeface="Century Gothic"/>
              </a:rPr>
              <a:t>Mission, </a:t>
            </a:r>
            <a:r>
              <a:rPr lang="en" sz="1800">
                <a:latin typeface="Century Gothic"/>
                <a:ea typeface="Century Gothic"/>
                <a:cs typeface="Century Gothic"/>
                <a:sym typeface="Century Gothic"/>
              </a:rPr>
              <a:t>Goals &amp; Objectives, </a:t>
            </a:r>
            <a:r>
              <a:rPr lang="en" sz="1800">
                <a:solidFill>
                  <a:srgbClr val="000000"/>
                </a:solidFill>
                <a:latin typeface="Century Gothic"/>
                <a:ea typeface="Century Gothic"/>
                <a:cs typeface="Century Gothic"/>
                <a:sym typeface="Century Gothic"/>
              </a:rPr>
              <a:t>&amp;         Master Plan</a:t>
            </a:r>
            <a:endParaRPr sz="1800">
              <a:solidFill>
                <a:srgbClr val="000000"/>
              </a:solidFill>
              <a:latin typeface="Century Gothic"/>
              <a:ea typeface="Century Gothic"/>
              <a:cs typeface="Century Gothic"/>
              <a:sym typeface="Century Gothic"/>
            </a:endParaRPr>
          </a:p>
          <a:p>
            <a:pPr marL="0" lvl="0" indent="0" algn="ctr" rtl="0">
              <a:lnSpc>
                <a:spcPct val="150000"/>
              </a:lnSpc>
              <a:spcBef>
                <a:spcPts val="0"/>
              </a:spcBef>
              <a:spcAft>
                <a:spcPts val="0"/>
              </a:spcAft>
              <a:buNone/>
            </a:pPr>
            <a:endParaRPr sz="1800">
              <a:solidFill>
                <a:srgbClr val="000000"/>
              </a:solidFill>
              <a:latin typeface="Century Gothic"/>
              <a:ea typeface="Century Gothic"/>
              <a:cs typeface="Century Gothic"/>
              <a:sym typeface="Century Gothic"/>
            </a:endParaRPr>
          </a:p>
          <a:p>
            <a:pPr marL="0" lvl="0" indent="0" algn="ctr" rtl="0">
              <a:lnSpc>
                <a:spcPct val="150000"/>
              </a:lnSpc>
              <a:spcBef>
                <a:spcPts val="0"/>
              </a:spcBef>
              <a:spcAft>
                <a:spcPts val="0"/>
              </a:spcAft>
              <a:buNone/>
            </a:pPr>
            <a:r>
              <a:rPr lang="en" sz="1800" b="1">
                <a:solidFill>
                  <a:srgbClr val="38761D"/>
                </a:solidFill>
                <a:latin typeface="Century Gothic"/>
                <a:ea typeface="Century Gothic"/>
                <a:cs typeface="Century Gothic"/>
                <a:sym typeface="Century Gothic"/>
              </a:rPr>
              <a:t>PART 02- TECHNOLOGICAL PROPOSAL  </a:t>
            </a:r>
            <a:endParaRPr sz="1800" b="1">
              <a:solidFill>
                <a:srgbClr val="38761D"/>
              </a:solidFill>
              <a:latin typeface="Century Gothic"/>
              <a:ea typeface="Century Gothic"/>
              <a:cs typeface="Century Gothic"/>
              <a:sym typeface="Century Gothic"/>
            </a:endParaRPr>
          </a:p>
          <a:p>
            <a:pPr marL="0" lvl="0" indent="0" algn="ctr" rtl="0">
              <a:lnSpc>
                <a:spcPct val="150000"/>
              </a:lnSpc>
              <a:spcBef>
                <a:spcPts val="0"/>
              </a:spcBef>
              <a:spcAft>
                <a:spcPts val="0"/>
              </a:spcAft>
              <a:buNone/>
            </a:pPr>
            <a:r>
              <a:rPr lang="en" sz="1800">
                <a:latin typeface="Century Gothic"/>
                <a:ea typeface="Century Gothic"/>
                <a:cs typeface="Century Gothic"/>
                <a:sym typeface="Century Gothic"/>
              </a:rPr>
              <a:t>Machine Learning &amp; </a:t>
            </a:r>
            <a:r>
              <a:rPr lang="en" sz="1800">
                <a:solidFill>
                  <a:srgbClr val="000000"/>
                </a:solidFill>
                <a:latin typeface="Century Gothic"/>
                <a:ea typeface="Century Gothic"/>
                <a:cs typeface="Century Gothic"/>
                <a:sym typeface="Century Gothic"/>
              </a:rPr>
              <a:t>NOVE Application </a:t>
            </a:r>
            <a:endParaRPr sz="1800">
              <a:solidFill>
                <a:srgbClr val="000000"/>
              </a:solidFill>
              <a:latin typeface="Century Gothic"/>
              <a:ea typeface="Century Gothic"/>
              <a:cs typeface="Century Gothic"/>
              <a:sym typeface="Century Gothic"/>
            </a:endParaRPr>
          </a:p>
          <a:p>
            <a:pPr marL="0" lvl="0" indent="0" algn="ctr" rtl="0">
              <a:lnSpc>
                <a:spcPct val="150000"/>
              </a:lnSpc>
              <a:spcBef>
                <a:spcPts val="0"/>
              </a:spcBef>
              <a:spcAft>
                <a:spcPts val="0"/>
              </a:spcAft>
              <a:buNone/>
            </a:pPr>
            <a:r>
              <a:rPr lang="en" sz="1800">
                <a:solidFill>
                  <a:srgbClr val="000000"/>
                </a:solidFill>
                <a:latin typeface="Century Gothic"/>
                <a:ea typeface="Century Gothic"/>
                <a:cs typeface="Century Gothic"/>
                <a:sym typeface="Century Gothic"/>
              </a:rPr>
              <a:t> </a:t>
            </a:r>
            <a:endParaRPr sz="1800" b="1">
              <a:solidFill>
                <a:srgbClr val="599EBA"/>
              </a:solidFill>
              <a:latin typeface="Century Gothic"/>
              <a:ea typeface="Century Gothic"/>
              <a:cs typeface="Century Gothic"/>
              <a:sym typeface="Century Gothic"/>
            </a:endParaRPr>
          </a:p>
          <a:p>
            <a:pPr marL="0" lvl="0" indent="0" algn="ctr" rtl="0">
              <a:lnSpc>
                <a:spcPct val="150000"/>
              </a:lnSpc>
              <a:spcBef>
                <a:spcPts val="0"/>
              </a:spcBef>
              <a:spcAft>
                <a:spcPts val="0"/>
              </a:spcAft>
              <a:buClr>
                <a:schemeClr val="dk1"/>
              </a:buClr>
              <a:buSzPts val="1100"/>
              <a:buFont typeface="Arial"/>
              <a:buNone/>
            </a:pPr>
            <a:r>
              <a:rPr lang="en" sz="1800" b="1">
                <a:solidFill>
                  <a:srgbClr val="FF9900"/>
                </a:solidFill>
                <a:latin typeface="Century Gothic"/>
                <a:ea typeface="Century Gothic"/>
                <a:cs typeface="Century Gothic"/>
                <a:sym typeface="Century Gothic"/>
              </a:rPr>
              <a:t>PART 03- DESIGN PROPOSAL</a:t>
            </a:r>
            <a:endParaRPr sz="1800" b="1">
              <a:solidFill>
                <a:srgbClr val="FF9900"/>
              </a:solidFill>
              <a:latin typeface="Century Gothic"/>
              <a:ea typeface="Century Gothic"/>
              <a:cs typeface="Century Gothic"/>
              <a:sym typeface="Century Gothic"/>
            </a:endParaRPr>
          </a:p>
          <a:p>
            <a:pPr marL="0" lvl="0" indent="0" algn="ctr" rtl="0">
              <a:lnSpc>
                <a:spcPct val="150000"/>
              </a:lnSpc>
              <a:spcBef>
                <a:spcPts val="0"/>
              </a:spcBef>
              <a:spcAft>
                <a:spcPts val="0"/>
              </a:spcAft>
              <a:buNone/>
            </a:pPr>
            <a:r>
              <a:rPr lang="en" sz="1800">
                <a:latin typeface="Century Gothic"/>
                <a:ea typeface="Century Gothic"/>
                <a:cs typeface="Century Gothic"/>
                <a:sym typeface="Century Gothic"/>
              </a:rPr>
              <a:t>Site Analysis, Mix-Use, </a:t>
            </a:r>
            <a:r>
              <a:rPr lang="en" sz="1800">
                <a:solidFill>
                  <a:srgbClr val="000000"/>
                </a:solidFill>
                <a:latin typeface="Century Gothic"/>
                <a:ea typeface="Century Gothic"/>
                <a:cs typeface="Century Gothic"/>
                <a:sym typeface="Century Gothic"/>
              </a:rPr>
              <a:t>Streetscape, Planting Plan, Site Designs &amp; </a:t>
            </a:r>
            <a:r>
              <a:rPr lang="en" sz="1800">
                <a:latin typeface="Century Gothic"/>
                <a:ea typeface="Century Gothic"/>
                <a:cs typeface="Century Gothic"/>
                <a:sym typeface="Century Gothic"/>
              </a:rPr>
              <a:t>Phasing Plan</a:t>
            </a:r>
            <a:endParaRPr sz="1800">
              <a:solidFill>
                <a:srgbClr val="000000"/>
              </a:solidFill>
              <a:latin typeface="Century Gothic"/>
              <a:ea typeface="Century Gothic"/>
              <a:cs typeface="Century Gothic"/>
              <a:sym typeface="Century Gothic"/>
            </a:endParaRPr>
          </a:p>
          <a:p>
            <a:pPr marL="0" lvl="0" indent="0" algn="ctr" rtl="0">
              <a:lnSpc>
                <a:spcPct val="150000"/>
              </a:lnSpc>
              <a:spcBef>
                <a:spcPts val="0"/>
              </a:spcBef>
              <a:spcAft>
                <a:spcPts val="0"/>
              </a:spcAft>
              <a:buNone/>
            </a:pPr>
            <a:endParaRPr sz="1800" b="1">
              <a:latin typeface="Century Gothic"/>
              <a:ea typeface="Century Gothic"/>
              <a:cs typeface="Century Gothic"/>
              <a:sym typeface="Century Gothic"/>
            </a:endParaRPr>
          </a:p>
        </p:txBody>
      </p:sp>
      <p:pic>
        <p:nvPicPr>
          <p:cNvPr id="91" name="Google Shape;91;p15"/>
          <p:cNvPicPr preferRelativeResize="0"/>
          <p:nvPr/>
        </p:nvPicPr>
        <p:blipFill rotWithShape="1">
          <a:blip r:embed="rId3">
            <a:alphaModFix amt="16000"/>
          </a:blip>
          <a:srcRect l="9963" t="80874" r="77553"/>
          <a:stretch/>
        </p:blipFill>
        <p:spPr>
          <a:xfrm>
            <a:off x="190500" y="4288275"/>
            <a:ext cx="645526" cy="659374"/>
          </a:xfrm>
          <a:prstGeom prst="rect">
            <a:avLst/>
          </a:prstGeom>
          <a:noFill/>
          <a:ln>
            <a:noFill/>
          </a:ln>
        </p:spPr>
      </p:pic>
      <p:sp>
        <p:nvSpPr>
          <p:cNvPr id="92" name="Google Shape;92;p15"/>
          <p:cNvSpPr txBox="1">
            <a:spLocks noGrp="1"/>
          </p:cNvSpPr>
          <p:nvPr>
            <p:ph type="title" idx="4294967295"/>
          </p:nvPr>
        </p:nvSpPr>
        <p:spPr>
          <a:xfrm rot="-5400000">
            <a:off x="-1822650" y="2282200"/>
            <a:ext cx="4758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599EBA"/>
                </a:solidFill>
                <a:latin typeface="Century Gothic"/>
                <a:ea typeface="Century Gothic"/>
                <a:cs typeface="Century Gothic"/>
                <a:sym typeface="Century Gothic"/>
              </a:rPr>
              <a:t>TABLE OF CONTENTS</a:t>
            </a:r>
            <a:endParaRPr b="1">
              <a:solidFill>
                <a:srgbClr val="599EBA"/>
              </a:solidFill>
              <a:latin typeface="Century Gothic"/>
              <a:ea typeface="Century Gothic"/>
              <a:cs typeface="Century Gothic"/>
              <a:sym typeface="Century Gothic"/>
            </a:endParaRPr>
          </a:p>
          <a:p>
            <a:pPr marL="0" lvl="0" indent="0" algn="ctr" rtl="0">
              <a:spcBef>
                <a:spcPts val="0"/>
              </a:spcBef>
              <a:spcAft>
                <a:spcPts val="0"/>
              </a:spcAft>
              <a:buNone/>
            </a:pPr>
            <a:endParaRPr b="1">
              <a:latin typeface="Century Gothic"/>
              <a:ea typeface="Century Gothic"/>
              <a:cs typeface="Century Gothic"/>
              <a:sym typeface="Century Gothic"/>
            </a:endParaRPr>
          </a:p>
        </p:txBody>
      </p:sp>
      <p:sp>
        <p:nvSpPr>
          <p:cNvPr id="93" name="Google Shape;93;p15"/>
          <p:cNvSpPr/>
          <p:nvPr/>
        </p:nvSpPr>
        <p:spPr>
          <a:xfrm>
            <a:off x="-2294225" y="-182950"/>
            <a:ext cx="5498700" cy="5498700"/>
          </a:xfrm>
          <a:prstGeom prst="ellipse">
            <a:avLst/>
          </a:prstGeom>
          <a:no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183225" y="365425"/>
            <a:ext cx="1302600" cy="1302600"/>
          </a:xfrm>
          <a:prstGeom prst="ellipse">
            <a:avLst/>
          </a:prstGeom>
          <a:solidFill>
            <a:schemeClr val="lt2"/>
          </a:solidFill>
          <a:ln w="1143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 name="Google Shape;95;p15"/>
          <p:cNvPicPr preferRelativeResize="0"/>
          <p:nvPr/>
        </p:nvPicPr>
        <p:blipFill rotWithShape="1">
          <a:blip r:embed="rId4">
            <a:alphaModFix/>
          </a:blip>
          <a:srcRect l="21810" t="42977" r="72121" b="48929"/>
          <a:stretch/>
        </p:blipFill>
        <p:spPr>
          <a:xfrm>
            <a:off x="2383050" y="569604"/>
            <a:ext cx="891770" cy="919148"/>
          </a:xfrm>
          <a:prstGeom prst="rect">
            <a:avLst/>
          </a:prstGeom>
          <a:noFill/>
          <a:ln>
            <a:noFill/>
          </a:ln>
        </p:spPr>
      </p:pic>
      <p:sp>
        <p:nvSpPr>
          <p:cNvPr id="96" name="Google Shape;96;p15"/>
          <p:cNvSpPr/>
          <p:nvPr/>
        </p:nvSpPr>
        <p:spPr>
          <a:xfrm>
            <a:off x="2582850" y="1915100"/>
            <a:ext cx="1302600" cy="1302600"/>
          </a:xfrm>
          <a:prstGeom prst="ellipse">
            <a:avLst/>
          </a:prstGeom>
          <a:solidFill>
            <a:schemeClr val="lt2"/>
          </a:solidFill>
          <a:ln w="1143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rotWithShape="1">
          <a:blip r:embed="rId4">
            <a:alphaModFix/>
          </a:blip>
          <a:srcRect l="27093" t="50138" r="66838" b="43515"/>
          <a:stretch/>
        </p:blipFill>
        <p:spPr>
          <a:xfrm>
            <a:off x="2742825" y="2224575"/>
            <a:ext cx="982652" cy="794104"/>
          </a:xfrm>
          <a:prstGeom prst="rect">
            <a:avLst/>
          </a:prstGeom>
          <a:noFill/>
          <a:ln>
            <a:noFill/>
          </a:ln>
        </p:spPr>
      </p:pic>
      <p:sp>
        <p:nvSpPr>
          <p:cNvPr id="98" name="Google Shape;98;p15"/>
          <p:cNvSpPr/>
          <p:nvPr/>
        </p:nvSpPr>
        <p:spPr>
          <a:xfrm>
            <a:off x="2183225" y="3464775"/>
            <a:ext cx="1302600" cy="1302600"/>
          </a:xfrm>
          <a:prstGeom prst="ellipse">
            <a:avLst/>
          </a:prstGeom>
          <a:solidFill>
            <a:schemeClr val="lt2"/>
          </a:solidFill>
          <a:ln w="1143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 name="Google Shape;99;p15"/>
          <p:cNvPicPr preferRelativeResize="0"/>
          <p:nvPr/>
        </p:nvPicPr>
        <p:blipFill rotWithShape="1">
          <a:blip r:embed="rId4">
            <a:alphaModFix/>
          </a:blip>
          <a:srcRect l="25973" t="55827" r="66986" b="36352"/>
          <a:stretch/>
        </p:blipFill>
        <p:spPr>
          <a:xfrm>
            <a:off x="2372000" y="3803800"/>
            <a:ext cx="925045" cy="7941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p:nvPr/>
        </p:nvSpPr>
        <p:spPr>
          <a:xfrm>
            <a:off x="95250" y="99425"/>
            <a:ext cx="8915400" cy="494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190500" y="185150"/>
            <a:ext cx="8743800" cy="4762500"/>
          </a:xfrm>
          <a:prstGeom prst="rect">
            <a:avLst/>
          </a:prstGeom>
          <a:noFill/>
          <a:ln w="9525" cap="flat" cmpd="sng">
            <a:solidFill>
              <a:srgbClr val="599E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a:off x="270300" y="247650"/>
            <a:ext cx="8568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txBox="1">
            <a:spLocks noGrp="1"/>
          </p:cNvSpPr>
          <p:nvPr>
            <p:ph type="title" idx="4294967295"/>
          </p:nvPr>
        </p:nvSpPr>
        <p:spPr>
          <a:xfrm>
            <a:off x="311700" y="179850"/>
            <a:ext cx="361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599EBA"/>
                </a:solidFill>
                <a:latin typeface="Century Gothic"/>
                <a:ea typeface="Century Gothic"/>
                <a:cs typeface="Century Gothic"/>
                <a:sym typeface="Century Gothic"/>
              </a:rPr>
              <a:t>Mission</a:t>
            </a:r>
            <a:endParaRPr b="1">
              <a:solidFill>
                <a:srgbClr val="599EBA"/>
              </a:solidFill>
              <a:latin typeface="Century Gothic"/>
              <a:ea typeface="Century Gothic"/>
              <a:cs typeface="Century Gothic"/>
              <a:sym typeface="Century Gothic"/>
            </a:endParaRPr>
          </a:p>
          <a:p>
            <a:pPr marL="0" lvl="0" indent="0" algn="l" rtl="0">
              <a:spcBef>
                <a:spcPts val="0"/>
              </a:spcBef>
              <a:spcAft>
                <a:spcPts val="0"/>
              </a:spcAft>
              <a:buNone/>
            </a:pPr>
            <a:endParaRPr b="1">
              <a:latin typeface="Century Gothic"/>
              <a:ea typeface="Century Gothic"/>
              <a:cs typeface="Century Gothic"/>
              <a:sym typeface="Century Gothic"/>
            </a:endParaRPr>
          </a:p>
        </p:txBody>
      </p:sp>
      <p:sp>
        <p:nvSpPr>
          <p:cNvPr id="108" name="Google Shape;108;p16"/>
          <p:cNvSpPr txBox="1"/>
          <p:nvPr/>
        </p:nvSpPr>
        <p:spPr>
          <a:xfrm>
            <a:off x="311700" y="1207100"/>
            <a:ext cx="8527500" cy="191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B5394"/>
                </a:solidFill>
              </a:rPr>
              <a:t>Our mission is to identify, record and evaluate </a:t>
            </a:r>
            <a:r>
              <a:rPr lang="en" sz="2600" b="1">
                <a:solidFill>
                  <a:srgbClr val="0B5394"/>
                </a:solidFill>
              </a:rPr>
              <a:t>flood-prone</a:t>
            </a:r>
            <a:r>
              <a:rPr lang="en" sz="2400">
                <a:solidFill>
                  <a:srgbClr val="0B5394"/>
                </a:solidFill>
              </a:rPr>
              <a:t> areas &amp; enhance them. We plan to </a:t>
            </a:r>
            <a:r>
              <a:rPr lang="en" sz="2600" b="1">
                <a:solidFill>
                  <a:srgbClr val="0B5394"/>
                </a:solidFill>
              </a:rPr>
              <a:t>stabilize slopes</a:t>
            </a:r>
            <a:r>
              <a:rPr lang="en" sz="2400">
                <a:solidFill>
                  <a:srgbClr val="0B5394"/>
                </a:solidFill>
              </a:rPr>
              <a:t> with vegetations, mark </a:t>
            </a:r>
            <a:r>
              <a:rPr lang="en" sz="2600" b="1">
                <a:solidFill>
                  <a:srgbClr val="0B5394"/>
                </a:solidFill>
              </a:rPr>
              <a:t>pollinator gardens</a:t>
            </a:r>
            <a:r>
              <a:rPr lang="en" sz="2400">
                <a:solidFill>
                  <a:srgbClr val="0B5394"/>
                </a:solidFill>
              </a:rPr>
              <a:t> for fragile habitats, while also creating new </a:t>
            </a:r>
            <a:r>
              <a:rPr lang="en" sz="2600" b="1">
                <a:solidFill>
                  <a:srgbClr val="0B5394"/>
                </a:solidFill>
              </a:rPr>
              <a:t>active</a:t>
            </a:r>
            <a:r>
              <a:rPr lang="en" sz="2400">
                <a:solidFill>
                  <a:srgbClr val="0B5394"/>
                </a:solidFill>
              </a:rPr>
              <a:t> and </a:t>
            </a:r>
            <a:r>
              <a:rPr lang="en" sz="2600" b="1">
                <a:solidFill>
                  <a:srgbClr val="0B5394"/>
                </a:solidFill>
              </a:rPr>
              <a:t>educational space</a:t>
            </a:r>
            <a:r>
              <a:rPr lang="en" sz="2400">
                <a:solidFill>
                  <a:srgbClr val="0B5394"/>
                </a:solidFill>
              </a:rPr>
              <a:t> for residents.</a:t>
            </a:r>
            <a:endParaRPr sz="2400">
              <a:solidFill>
                <a:srgbClr val="0B5394"/>
              </a:solidFill>
            </a:endParaRPr>
          </a:p>
        </p:txBody>
      </p:sp>
      <p:pic>
        <p:nvPicPr>
          <p:cNvPr id="109" name="Google Shape;109;p16"/>
          <p:cNvPicPr preferRelativeResize="0"/>
          <p:nvPr/>
        </p:nvPicPr>
        <p:blipFill rotWithShape="1">
          <a:blip r:embed="rId3">
            <a:alphaModFix amt="16000"/>
          </a:blip>
          <a:srcRect l="9963" t="80874" r="77553"/>
          <a:stretch/>
        </p:blipFill>
        <p:spPr>
          <a:xfrm>
            <a:off x="190500" y="4288275"/>
            <a:ext cx="645526" cy="659374"/>
          </a:xfrm>
          <a:prstGeom prst="rect">
            <a:avLst/>
          </a:prstGeom>
          <a:noFill/>
          <a:ln>
            <a:noFill/>
          </a:ln>
        </p:spPr>
      </p:pic>
      <p:pic>
        <p:nvPicPr>
          <p:cNvPr id="110" name="Google Shape;110;p16"/>
          <p:cNvPicPr preferRelativeResize="0"/>
          <p:nvPr/>
        </p:nvPicPr>
        <p:blipFill rotWithShape="1">
          <a:blip r:embed="rId4">
            <a:alphaModFix/>
          </a:blip>
          <a:srcRect t="33813" b="35971"/>
          <a:stretch/>
        </p:blipFill>
        <p:spPr>
          <a:xfrm>
            <a:off x="190501" y="3058491"/>
            <a:ext cx="8743804" cy="20415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p:nvPr/>
        </p:nvSpPr>
        <p:spPr>
          <a:xfrm>
            <a:off x="95250" y="99425"/>
            <a:ext cx="8915400" cy="494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p:nvPr/>
        </p:nvSpPr>
        <p:spPr>
          <a:xfrm>
            <a:off x="190500" y="185150"/>
            <a:ext cx="8743800" cy="4762500"/>
          </a:xfrm>
          <a:prstGeom prst="rect">
            <a:avLst/>
          </a:prstGeom>
          <a:noFill/>
          <a:ln w="9525" cap="flat" cmpd="sng">
            <a:solidFill>
              <a:srgbClr val="599E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a:off x="270300" y="247650"/>
            <a:ext cx="8568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txBox="1">
            <a:spLocks noGrp="1"/>
          </p:cNvSpPr>
          <p:nvPr>
            <p:ph type="ctrTitle"/>
          </p:nvPr>
        </p:nvSpPr>
        <p:spPr>
          <a:xfrm>
            <a:off x="311700" y="179850"/>
            <a:ext cx="3615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b="1">
              <a:solidFill>
                <a:srgbClr val="599EBA"/>
              </a:solidFill>
              <a:latin typeface="Century Gothic"/>
              <a:ea typeface="Century Gothic"/>
              <a:cs typeface="Century Gothic"/>
              <a:sym typeface="Century Gothic"/>
            </a:endParaRPr>
          </a:p>
          <a:p>
            <a:pPr marL="0" lvl="0" indent="0" algn="ctr" rtl="0">
              <a:spcBef>
                <a:spcPts val="0"/>
              </a:spcBef>
              <a:spcAft>
                <a:spcPts val="0"/>
              </a:spcAft>
              <a:buNone/>
            </a:pPr>
            <a:endParaRPr b="1">
              <a:latin typeface="Century Gothic"/>
              <a:ea typeface="Century Gothic"/>
              <a:cs typeface="Century Gothic"/>
              <a:sym typeface="Century Gothic"/>
            </a:endParaRPr>
          </a:p>
        </p:txBody>
      </p:sp>
      <p:pic>
        <p:nvPicPr>
          <p:cNvPr id="119" name="Google Shape;119;p17"/>
          <p:cNvPicPr preferRelativeResize="0"/>
          <p:nvPr/>
        </p:nvPicPr>
        <p:blipFill rotWithShape="1">
          <a:blip r:embed="rId3">
            <a:alphaModFix amt="16000"/>
          </a:blip>
          <a:srcRect l="9963" t="80874" r="77553"/>
          <a:stretch/>
        </p:blipFill>
        <p:spPr>
          <a:xfrm>
            <a:off x="190500" y="4288275"/>
            <a:ext cx="645526" cy="659374"/>
          </a:xfrm>
          <a:prstGeom prst="rect">
            <a:avLst/>
          </a:prstGeom>
          <a:noFill/>
          <a:ln>
            <a:noFill/>
          </a:ln>
        </p:spPr>
      </p:pic>
      <p:sp>
        <p:nvSpPr>
          <p:cNvPr id="120" name="Google Shape;120;p17"/>
          <p:cNvSpPr txBox="1"/>
          <p:nvPr/>
        </p:nvSpPr>
        <p:spPr>
          <a:xfrm>
            <a:off x="517038" y="3466950"/>
            <a:ext cx="2019300" cy="1276200"/>
          </a:xfrm>
          <a:prstGeom prst="rect">
            <a:avLst/>
          </a:prstGeom>
          <a:noFill/>
          <a:ln>
            <a:noFill/>
          </a:ln>
        </p:spPr>
        <p:txBody>
          <a:bodyPr spcFirstLastPara="1" wrap="square" lIns="91425" tIns="91425" rIns="91425" bIns="91425" anchor="t" anchorCtr="0">
            <a:noAutofit/>
          </a:bodyPr>
          <a:lstStyle/>
          <a:p>
            <a:pPr marL="0" lvl="0" indent="0" algn="ctr" rtl="0">
              <a:lnSpc>
                <a:spcPct val="75000"/>
              </a:lnSpc>
              <a:spcBef>
                <a:spcPts val="0"/>
              </a:spcBef>
              <a:spcAft>
                <a:spcPts val="0"/>
              </a:spcAft>
              <a:buNone/>
            </a:pPr>
            <a:r>
              <a:rPr lang="en" sz="1200"/>
              <a:t>Smart Lighting Features</a:t>
            </a:r>
            <a:endParaRPr sz="1200"/>
          </a:p>
          <a:p>
            <a:pPr marL="0" lvl="0" indent="0" algn="ctr" rtl="0">
              <a:lnSpc>
                <a:spcPct val="75000"/>
              </a:lnSpc>
              <a:spcBef>
                <a:spcPts val="0"/>
              </a:spcBef>
              <a:spcAft>
                <a:spcPts val="0"/>
              </a:spcAft>
              <a:buNone/>
            </a:pPr>
            <a:r>
              <a:rPr lang="en" sz="1200"/>
              <a:t> </a:t>
            </a:r>
            <a:endParaRPr sz="1200"/>
          </a:p>
          <a:p>
            <a:pPr marL="0" lvl="0" indent="0" algn="ctr" rtl="0">
              <a:lnSpc>
                <a:spcPct val="75000"/>
              </a:lnSpc>
              <a:spcBef>
                <a:spcPts val="0"/>
              </a:spcBef>
              <a:spcAft>
                <a:spcPts val="0"/>
              </a:spcAft>
              <a:buNone/>
            </a:pPr>
            <a:r>
              <a:rPr lang="en" sz="1200"/>
              <a:t>Gabion Edge Reinforcement </a:t>
            </a:r>
            <a:endParaRPr sz="1200"/>
          </a:p>
          <a:p>
            <a:pPr marL="0" lvl="0" indent="0" algn="ctr" rtl="0">
              <a:lnSpc>
                <a:spcPct val="75000"/>
              </a:lnSpc>
              <a:spcBef>
                <a:spcPts val="0"/>
              </a:spcBef>
              <a:spcAft>
                <a:spcPts val="0"/>
              </a:spcAft>
              <a:buNone/>
            </a:pPr>
            <a:endParaRPr sz="1200"/>
          </a:p>
          <a:p>
            <a:pPr marL="0" lvl="0" indent="0" algn="ctr" rtl="0">
              <a:lnSpc>
                <a:spcPct val="75000"/>
              </a:lnSpc>
              <a:spcBef>
                <a:spcPts val="0"/>
              </a:spcBef>
              <a:spcAft>
                <a:spcPts val="0"/>
              </a:spcAft>
              <a:buNone/>
            </a:pPr>
            <a:r>
              <a:rPr lang="en" sz="1200"/>
              <a:t>Flood Sensors</a:t>
            </a:r>
            <a:endParaRPr sz="1200"/>
          </a:p>
          <a:p>
            <a:pPr marL="0" lvl="0" indent="0" algn="ctr" rtl="0">
              <a:lnSpc>
                <a:spcPct val="75000"/>
              </a:lnSpc>
              <a:spcBef>
                <a:spcPts val="0"/>
              </a:spcBef>
              <a:spcAft>
                <a:spcPts val="0"/>
              </a:spcAft>
              <a:buNone/>
            </a:pPr>
            <a:endParaRPr sz="1200"/>
          </a:p>
          <a:p>
            <a:pPr marL="0" lvl="0" indent="0" algn="ctr" rtl="0">
              <a:lnSpc>
                <a:spcPct val="75000"/>
              </a:lnSpc>
              <a:spcBef>
                <a:spcPts val="0"/>
              </a:spcBef>
              <a:spcAft>
                <a:spcPts val="0"/>
              </a:spcAft>
              <a:buNone/>
            </a:pPr>
            <a:r>
              <a:rPr lang="en" sz="1200"/>
              <a:t>Flood Prediction System </a:t>
            </a:r>
            <a:endParaRPr sz="1200"/>
          </a:p>
          <a:p>
            <a:pPr marL="0" lvl="0" indent="0" algn="ctr" rtl="0">
              <a:lnSpc>
                <a:spcPct val="75000"/>
              </a:lnSpc>
              <a:spcBef>
                <a:spcPts val="0"/>
              </a:spcBef>
              <a:spcAft>
                <a:spcPts val="0"/>
              </a:spcAft>
              <a:buNone/>
            </a:pPr>
            <a:endParaRPr sz="1200"/>
          </a:p>
          <a:p>
            <a:pPr marL="0" lvl="0" indent="0" algn="ctr" rtl="0">
              <a:lnSpc>
                <a:spcPct val="75000"/>
              </a:lnSpc>
              <a:spcBef>
                <a:spcPts val="0"/>
              </a:spcBef>
              <a:spcAft>
                <a:spcPts val="0"/>
              </a:spcAft>
              <a:buNone/>
            </a:pPr>
            <a:r>
              <a:rPr lang="en" sz="1200"/>
              <a:t>Pollution Sensors</a:t>
            </a:r>
            <a:endParaRPr sz="1200"/>
          </a:p>
        </p:txBody>
      </p:sp>
      <p:sp>
        <p:nvSpPr>
          <p:cNvPr id="121" name="Google Shape;121;p17"/>
          <p:cNvSpPr txBox="1"/>
          <p:nvPr/>
        </p:nvSpPr>
        <p:spPr>
          <a:xfrm>
            <a:off x="3562350" y="3466950"/>
            <a:ext cx="2019300" cy="923400"/>
          </a:xfrm>
          <a:prstGeom prst="rect">
            <a:avLst/>
          </a:prstGeom>
          <a:noFill/>
          <a:ln>
            <a:noFill/>
          </a:ln>
        </p:spPr>
        <p:txBody>
          <a:bodyPr spcFirstLastPara="1" wrap="square" lIns="91425" tIns="91425" rIns="91425" bIns="91425" anchor="t" anchorCtr="0">
            <a:noAutofit/>
          </a:bodyPr>
          <a:lstStyle/>
          <a:p>
            <a:pPr marL="0" lvl="0" indent="0" algn="ctr" rtl="0">
              <a:lnSpc>
                <a:spcPct val="75000"/>
              </a:lnSpc>
              <a:spcBef>
                <a:spcPts val="0"/>
              </a:spcBef>
              <a:spcAft>
                <a:spcPts val="0"/>
              </a:spcAft>
              <a:buNone/>
            </a:pPr>
            <a:r>
              <a:rPr lang="en" sz="1200"/>
              <a:t>Edge Stabilizing Plants</a:t>
            </a:r>
            <a:endParaRPr sz="1200"/>
          </a:p>
          <a:p>
            <a:pPr marL="0" lvl="0" indent="0" algn="ctr" rtl="0">
              <a:lnSpc>
                <a:spcPct val="75000"/>
              </a:lnSpc>
              <a:spcBef>
                <a:spcPts val="0"/>
              </a:spcBef>
              <a:spcAft>
                <a:spcPts val="0"/>
              </a:spcAft>
              <a:buNone/>
            </a:pPr>
            <a:endParaRPr sz="1200"/>
          </a:p>
          <a:p>
            <a:pPr marL="0" lvl="0" indent="0" algn="ctr" rtl="0">
              <a:lnSpc>
                <a:spcPct val="75000"/>
              </a:lnSpc>
              <a:spcBef>
                <a:spcPts val="0"/>
              </a:spcBef>
              <a:spcAft>
                <a:spcPts val="0"/>
              </a:spcAft>
              <a:buNone/>
            </a:pPr>
            <a:r>
              <a:rPr lang="en" sz="1200"/>
              <a:t>Pollinator Plants</a:t>
            </a:r>
            <a:endParaRPr sz="1200"/>
          </a:p>
          <a:p>
            <a:pPr marL="0" lvl="0" indent="0" algn="ctr" rtl="0">
              <a:lnSpc>
                <a:spcPct val="75000"/>
              </a:lnSpc>
              <a:spcBef>
                <a:spcPts val="0"/>
              </a:spcBef>
              <a:spcAft>
                <a:spcPts val="0"/>
              </a:spcAft>
              <a:buNone/>
            </a:pPr>
            <a:endParaRPr sz="1200"/>
          </a:p>
          <a:p>
            <a:pPr marL="0" lvl="0" indent="0" algn="ctr" rtl="0">
              <a:lnSpc>
                <a:spcPct val="75000"/>
              </a:lnSpc>
              <a:spcBef>
                <a:spcPts val="0"/>
              </a:spcBef>
              <a:spcAft>
                <a:spcPts val="0"/>
              </a:spcAft>
              <a:buNone/>
            </a:pPr>
            <a:r>
              <a:rPr lang="en" sz="1200"/>
              <a:t>Natural &amp; Sustainable Materials </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122" name="Google Shape;122;p17"/>
          <p:cNvSpPr txBox="1"/>
          <p:nvPr/>
        </p:nvSpPr>
        <p:spPr>
          <a:xfrm>
            <a:off x="6607650" y="3466950"/>
            <a:ext cx="2019300" cy="1276200"/>
          </a:xfrm>
          <a:prstGeom prst="rect">
            <a:avLst/>
          </a:prstGeom>
          <a:noFill/>
          <a:ln>
            <a:noFill/>
          </a:ln>
        </p:spPr>
        <p:txBody>
          <a:bodyPr spcFirstLastPara="1" wrap="square" lIns="91425" tIns="91425" rIns="91425" bIns="91425" anchor="t" anchorCtr="0">
            <a:noAutofit/>
          </a:bodyPr>
          <a:lstStyle/>
          <a:p>
            <a:pPr marL="0" lvl="0" indent="0" algn="ctr" rtl="0">
              <a:lnSpc>
                <a:spcPct val="75000"/>
              </a:lnSpc>
              <a:spcBef>
                <a:spcPts val="0"/>
              </a:spcBef>
              <a:spcAft>
                <a:spcPts val="0"/>
              </a:spcAft>
              <a:buNone/>
            </a:pPr>
            <a:r>
              <a:rPr lang="en" sz="1200"/>
              <a:t>City Wide Trail </a:t>
            </a:r>
            <a:endParaRPr sz="1200"/>
          </a:p>
          <a:p>
            <a:pPr marL="0" lvl="0" indent="0" algn="ctr" rtl="0">
              <a:lnSpc>
                <a:spcPct val="75000"/>
              </a:lnSpc>
              <a:spcBef>
                <a:spcPts val="0"/>
              </a:spcBef>
              <a:spcAft>
                <a:spcPts val="0"/>
              </a:spcAft>
              <a:buNone/>
            </a:pPr>
            <a:endParaRPr sz="1200"/>
          </a:p>
          <a:p>
            <a:pPr marL="0" lvl="0" indent="0" algn="ctr" rtl="0">
              <a:lnSpc>
                <a:spcPct val="75000"/>
              </a:lnSpc>
              <a:spcBef>
                <a:spcPts val="0"/>
              </a:spcBef>
              <a:spcAft>
                <a:spcPts val="0"/>
              </a:spcAft>
              <a:buNone/>
            </a:pPr>
            <a:r>
              <a:rPr lang="en" sz="1200"/>
              <a:t>Wayfinding Signage</a:t>
            </a:r>
            <a:endParaRPr sz="1200"/>
          </a:p>
          <a:p>
            <a:pPr marL="0" lvl="0" indent="0" algn="ctr" rtl="0">
              <a:lnSpc>
                <a:spcPct val="75000"/>
              </a:lnSpc>
              <a:spcBef>
                <a:spcPts val="0"/>
              </a:spcBef>
              <a:spcAft>
                <a:spcPts val="0"/>
              </a:spcAft>
              <a:buNone/>
            </a:pPr>
            <a:endParaRPr sz="1200"/>
          </a:p>
          <a:p>
            <a:pPr marL="0" lvl="0" indent="0" algn="ctr" rtl="0">
              <a:lnSpc>
                <a:spcPct val="75000"/>
              </a:lnSpc>
              <a:spcBef>
                <a:spcPts val="0"/>
              </a:spcBef>
              <a:spcAft>
                <a:spcPts val="0"/>
              </a:spcAft>
              <a:buNone/>
            </a:pPr>
            <a:r>
              <a:rPr lang="en" sz="1200"/>
              <a:t>Software Application</a:t>
            </a:r>
            <a:endParaRPr sz="1200"/>
          </a:p>
          <a:p>
            <a:pPr marL="0" lvl="0" indent="0" algn="ctr" rtl="0">
              <a:lnSpc>
                <a:spcPct val="75000"/>
              </a:lnSpc>
              <a:spcBef>
                <a:spcPts val="0"/>
              </a:spcBef>
              <a:spcAft>
                <a:spcPts val="0"/>
              </a:spcAft>
              <a:buNone/>
            </a:pPr>
            <a:endParaRPr sz="1200"/>
          </a:p>
          <a:p>
            <a:pPr marL="0" lvl="0" indent="0" algn="ctr" rtl="0">
              <a:lnSpc>
                <a:spcPct val="75000"/>
              </a:lnSpc>
              <a:spcBef>
                <a:spcPts val="0"/>
              </a:spcBef>
              <a:spcAft>
                <a:spcPts val="0"/>
              </a:spcAft>
              <a:buNone/>
            </a:pPr>
            <a:r>
              <a:rPr lang="en" sz="1200"/>
              <a:t>Mix-Use Spaces</a:t>
            </a:r>
            <a:endParaRPr sz="1200"/>
          </a:p>
          <a:p>
            <a:pPr marL="0" lvl="0" indent="0" algn="ctr" rtl="0">
              <a:lnSpc>
                <a:spcPct val="75000"/>
              </a:lnSpc>
              <a:spcBef>
                <a:spcPts val="0"/>
              </a:spcBef>
              <a:spcAft>
                <a:spcPts val="0"/>
              </a:spcAft>
              <a:buNone/>
            </a:pPr>
            <a:endParaRPr sz="1200"/>
          </a:p>
          <a:p>
            <a:pPr marL="0" lvl="0" indent="0" algn="ctr" rtl="0">
              <a:lnSpc>
                <a:spcPct val="75000"/>
              </a:lnSpc>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123" name="Google Shape;123;p17"/>
          <p:cNvSpPr txBox="1"/>
          <p:nvPr/>
        </p:nvSpPr>
        <p:spPr>
          <a:xfrm>
            <a:off x="311700" y="179850"/>
            <a:ext cx="3615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599EBA"/>
                </a:solidFill>
                <a:latin typeface="Century Gothic"/>
                <a:ea typeface="Century Gothic"/>
                <a:cs typeface="Century Gothic"/>
                <a:sym typeface="Century Gothic"/>
              </a:rPr>
              <a:t>Goals &amp; Objectives</a:t>
            </a:r>
            <a:endParaRPr sz="2800" b="1">
              <a:solidFill>
                <a:srgbClr val="599EBA"/>
              </a:solidFill>
              <a:latin typeface="Century Gothic"/>
              <a:ea typeface="Century Gothic"/>
              <a:cs typeface="Century Gothic"/>
              <a:sym typeface="Century Gothic"/>
            </a:endParaRPr>
          </a:p>
          <a:p>
            <a:pPr marL="0" lvl="0" indent="0" algn="l" rtl="0">
              <a:spcBef>
                <a:spcPts val="0"/>
              </a:spcBef>
              <a:spcAft>
                <a:spcPts val="0"/>
              </a:spcAft>
              <a:buNone/>
            </a:pPr>
            <a:endParaRPr sz="2800" b="1">
              <a:solidFill>
                <a:srgbClr val="000000"/>
              </a:solidFill>
              <a:latin typeface="Century Gothic"/>
              <a:ea typeface="Century Gothic"/>
              <a:cs typeface="Century Gothic"/>
              <a:sym typeface="Century Gothic"/>
            </a:endParaRPr>
          </a:p>
        </p:txBody>
      </p:sp>
      <p:pic>
        <p:nvPicPr>
          <p:cNvPr id="124" name="Google Shape;124;p17"/>
          <p:cNvPicPr preferRelativeResize="0"/>
          <p:nvPr/>
        </p:nvPicPr>
        <p:blipFill rotWithShape="1">
          <a:blip r:embed="rId4">
            <a:alphaModFix/>
          </a:blip>
          <a:srcRect r="68365"/>
          <a:stretch/>
        </p:blipFill>
        <p:spPr>
          <a:xfrm>
            <a:off x="346125" y="412975"/>
            <a:ext cx="2372201" cy="3334850"/>
          </a:xfrm>
          <a:prstGeom prst="rect">
            <a:avLst/>
          </a:prstGeom>
          <a:noFill/>
          <a:ln>
            <a:noFill/>
          </a:ln>
        </p:spPr>
      </p:pic>
      <p:pic>
        <p:nvPicPr>
          <p:cNvPr id="125" name="Google Shape;125;p17"/>
          <p:cNvPicPr preferRelativeResize="0"/>
          <p:nvPr/>
        </p:nvPicPr>
        <p:blipFill rotWithShape="1">
          <a:blip r:embed="rId4">
            <a:alphaModFix/>
          </a:blip>
          <a:srcRect l="33937" r="33882"/>
          <a:stretch/>
        </p:blipFill>
        <p:spPr>
          <a:xfrm>
            <a:off x="3267250" y="431350"/>
            <a:ext cx="2413150" cy="3334825"/>
          </a:xfrm>
          <a:prstGeom prst="rect">
            <a:avLst/>
          </a:prstGeom>
          <a:noFill/>
          <a:ln>
            <a:noFill/>
          </a:ln>
        </p:spPr>
      </p:pic>
      <p:pic>
        <p:nvPicPr>
          <p:cNvPr id="126" name="Google Shape;126;p17"/>
          <p:cNvPicPr preferRelativeResize="0"/>
          <p:nvPr/>
        </p:nvPicPr>
        <p:blipFill rotWithShape="1">
          <a:blip r:embed="rId4">
            <a:alphaModFix/>
          </a:blip>
          <a:srcRect l="67313"/>
          <a:stretch/>
        </p:blipFill>
        <p:spPr>
          <a:xfrm>
            <a:off x="6308725" y="412988"/>
            <a:ext cx="2451051" cy="3334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p:nvPr/>
        </p:nvSpPr>
        <p:spPr>
          <a:xfrm>
            <a:off x="95250" y="99425"/>
            <a:ext cx="8915400" cy="494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190500" y="185150"/>
            <a:ext cx="8743800" cy="4762500"/>
          </a:xfrm>
          <a:prstGeom prst="rect">
            <a:avLst/>
          </a:prstGeom>
          <a:noFill/>
          <a:ln w="9525" cap="flat" cmpd="sng">
            <a:solidFill>
              <a:srgbClr val="599E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txBox="1"/>
          <p:nvPr/>
        </p:nvSpPr>
        <p:spPr>
          <a:xfrm>
            <a:off x="190500" y="2045425"/>
            <a:ext cx="2691600" cy="17310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 sz="1600" b="1">
                <a:solidFill>
                  <a:srgbClr val="0B5394"/>
                </a:solidFill>
              </a:rPr>
              <a:t>S</a:t>
            </a:r>
            <a:r>
              <a:rPr lang="en" sz="1600">
                <a:solidFill>
                  <a:srgbClr val="0B5394"/>
                </a:solidFill>
              </a:rPr>
              <a:t> </a:t>
            </a:r>
            <a:r>
              <a:rPr lang="en" sz="1600"/>
              <a:t>- Erosion control &amp; Flood warning system </a:t>
            </a:r>
            <a:r>
              <a:rPr lang="en" sz="1600">
                <a:solidFill>
                  <a:srgbClr val="0B5394"/>
                </a:solidFill>
              </a:rPr>
              <a:t> </a:t>
            </a:r>
            <a:endParaRPr sz="1600">
              <a:solidFill>
                <a:srgbClr val="0B5394"/>
              </a:solidFill>
            </a:endParaRPr>
          </a:p>
          <a:p>
            <a:pPr marL="457200" lvl="0" indent="-330200" algn="l" rtl="0">
              <a:lnSpc>
                <a:spcPct val="150000"/>
              </a:lnSpc>
              <a:spcBef>
                <a:spcPts val="0"/>
              </a:spcBef>
              <a:spcAft>
                <a:spcPts val="0"/>
              </a:spcAft>
              <a:buSzPts val="1600"/>
              <a:buChar char="●"/>
            </a:pPr>
            <a:r>
              <a:rPr lang="en" sz="1600" b="1">
                <a:solidFill>
                  <a:srgbClr val="38761D"/>
                </a:solidFill>
              </a:rPr>
              <a:t>E</a:t>
            </a:r>
            <a:r>
              <a:rPr lang="en" sz="1600">
                <a:solidFill>
                  <a:srgbClr val="38761D"/>
                </a:solidFill>
              </a:rPr>
              <a:t> </a:t>
            </a:r>
            <a:r>
              <a:rPr lang="en" sz="1600"/>
              <a:t>- Tree canopy coverage &amp; Pollinator gardens</a:t>
            </a:r>
            <a:r>
              <a:rPr lang="en" sz="1600">
                <a:solidFill>
                  <a:srgbClr val="38761D"/>
                </a:solidFill>
              </a:rPr>
              <a:t>  </a:t>
            </a:r>
            <a:endParaRPr sz="1600">
              <a:solidFill>
                <a:schemeClr val="dk1"/>
              </a:solidFill>
            </a:endParaRPr>
          </a:p>
          <a:p>
            <a:pPr marL="457200" lvl="0" indent="-330200" algn="l" rtl="0">
              <a:lnSpc>
                <a:spcPct val="150000"/>
              </a:lnSpc>
              <a:spcBef>
                <a:spcPts val="0"/>
              </a:spcBef>
              <a:spcAft>
                <a:spcPts val="0"/>
              </a:spcAft>
              <a:buSzPts val="1600"/>
              <a:buChar char="●"/>
            </a:pPr>
            <a:r>
              <a:rPr lang="en" sz="1600" b="1">
                <a:solidFill>
                  <a:srgbClr val="E69138"/>
                </a:solidFill>
              </a:rPr>
              <a:t>C</a:t>
            </a:r>
            <a:r>
              <a:rPr lang="en" sz="1600">
                <a:solidFill>
                  <a:srgbClr val="E69138"/>
                </a:solidFill>
              </a:rPr>
              <a:t> </a:t>
            </a:r>
            <a:r>
              <a:rPr lang="en" sz="1600"/>
              <a:t>- Mixed use space &amp; City wide communication app</a:t>
            </a:r>
            <a:endParaRPr sz="1600"/>
          </a:p>
        </p:txBody>
      </p:sp>
      <p:pic>
        <p:nvPicPr>
          <p:cNvPr id="134" name="Google Shape;134;p18"/>
          <p:cNvPicPr preferRelativeResize="0"/>
          <p:nvPr/>
        </p:nvPicPr>
        <p:blipFill>
          <a:blip r:embed="rId3">
            <a:alphaModFix/>
          </a:blip>
          <a:stretch>
            <a:fillRect/>
          </a:stretch>
        </p:blipFill>
        <p:spPr>
          <a:xfrm>
            <a:off x="3001625" y="700675"/>
            <a:ext cx="5868124" cy="4191927"/>
          </a:xfrm>
          <a:prstGeom prst="rect">
            <a:avLst/>
          </a:prstGeom>
          <a:noFill/>
          <a:ln>
            <a:noFill/>
          </a:ln>
        </p:spPr>
      </p:pic>
      <p:sp>
        <p:nvSpPr>
          <p:cNvPr id="135" name="Google Shape;135;p18"/>
          <p:cNvSpPr txBox="1">
            <a:spLocks noGrp="1"/>
          </p:cNvSpPr>
          <p:nvPr>
            <p:ph type="title" idx="4294967295"/>
          </p:nvPr>
        </p:nvSpPr>
        <p:spPr>
          <a:xfrm>
            <a:off x="311700" y="179850"/>
            <a:ext cx="361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599EBA"/>
                </a:solidFill>
                <a:latin typeface="Century Gothic"/>
                <a:ea typeface="Century Gothic"/>
                <a:cs typeface="Century Gothic"/>
                <a:sym typeface="Century Gothic"/>
              </a:rPr>
              <a:t>Master Plan</a:t>
            </a:r>
            <a:endParaRPr b="1">
              <a:solidFill>
                <a:srgbClr val="599EBA"/>
              </a:solidFill>
              <a:latin typeface="Century Gothic"/>
              <a:ea typeface="Century Gothic"/>
              <a:cs typeface="Century Gothic"/>
              <a:sym typeface="Century Gothic"/>
            </a:endParaRPr>
          </a:p>
          <a:p>
            <a:pPr marL="0" lvl="0" indent="0" algn="l" rtl="0">
              <a:spcBef>
                <a:spcPts val="0"/>
              </a:spcBef>
              <a:spcAft>
                <a:spcPts val="0"/>
              </a:spcAft>
              <a:buNone/>
            </a:pPr>
            <a:endParaRPr b="1">
              <a:latin typeface="Century Gothic"/>
              <a:ea typeface="Century Gothic"/>
              <a:cs typeface="Century Gothic"/>
              <a:sym typeface="Century Gothic"/>
            </a:endParaRPr>
          </a:p>
        </p:txBody>
      </p:sp>
      <p:pic>
        <p:nvPicPr>
          <p:cNvPr id="136" name="Google Shape;136;p18"/>
          <p:cNvPicPr preferRelativeResize="0"/>
          <p:nvPr/>
        </p:nvPicPr>
        <p:blipFill rotWithShape="1">
          <a:blip r:embed="rId4">
            <a:alphaModFix amt="16000"/>
          </a:blip>
          <a:srcRect l="9963" t="80874" r="77553"/>
          <a:stretch/>
        </p:blipFill>
        <p:spPr>
          <a:xfrm>
            <a:off x="190500" y="4288275"/>
            <a:ext cx="645526" cy="659374"/>
          </a:xfrm>
          <a:prstGeom prst="rect">
            <a:avLst/>
          </a:prstGeom>
          <a:noFill/>
          <a:ln>
            <a:noFill/>
          </a:ln>
        </p:spPr>
      </p:pic>
      <p:pic>
        <p:nvPicPr>
          <p:cNvPr id="137" name="Google Shape;137;p18"/>
          <p:cNvPicPr preferRelativeResize="0"/>
          <p:nvPr/>
        </p:nvPicPr>
        <p:blipFill rotWithShape="1">
          <a:blip r:embed="rId5">
            <a:alphaModFix/>
          </a:blip>
          <a:srcRect t="41769" r="65972" b="37150"/>
          <a:stretch/>
        </p:blipFill>
        <p:spPr>
          <a:xfrm>
            <a:off x="96099" y="764925"/>
            <a:ext cx="2504997" cy="1199112"/>
          </a:xfrm>
          <a:prstGeom prst="rect">
            <a:avLst/>
          </a:prstGeom>
          <a:noFill/>
          <a:ln>
            <a:noFill/>
          </a:ln>
        </p:spPr>
      </p:pic>
      <p:pic>
        <p:nvPicPr>
          <p:cNvPr id="138" name="Google Shape;138;p18"/>
          <p:cNvPicPr preferRelativeResize="0"/>
          <p:nvPr/>
        </p:nvPicPr>
        <p:blipFill>
          <a:blip r:embed="rId6">
            <a:alphaModFix/>
          </a:blip>
          <a:stretch>
            <a:fillRect/>
          </a:stretch>
        </p:blipFill>
        <p:spPr>
          <a:xfrm>
            <a:off x="3001625" y="700683"/>
            <a:ext cx="5868124" cy="4191916"/>
          </a:xfrm>
          <a:prstGeom prst="rect">
            <a:avLst/>
          </a:prstGeom>
          <a:noFill/>
          <a:ln>
            <a:noFill/>
          </a:ln>
        </p:spPr>
      </p:pic>
      <p:sp>
        <p:nvSpPr>
          <p:cNvPr id="139" name="Google Shape;139;p18"/>
          <p:cNvSpPr/>
          <p:nvPr/>
        </p:nvSpPr>
        <p:spPr>
          <a:xfrm>
            <a:off x="5803100" y="1778900"/>
            <a:ext cx="86700" cy="86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5716400" y="1865300"/>
            <a:ext cx="86700" cy="864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7587825" y="2211125"/>
            <a:ext cx="86700" cy="86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7467825" y="2297525"/>
            <a:ext cx="86700" cy="864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18"/>
          <p:cNvPicPr preferRelativeResize="0"/>
          <p:nvPr/>
        </p:nvPicPr>
        <p:blipFill>
          <a:blip r:embed="rId7">
            <a:alphaModFix/>
          </a:blip>
          <a:stretch>
            <a:fillRect/>
          </a:stretch>
        </p:blipFill>
        <p:spPr>
          <a:xfrm>
            <a:off x="3001625" y="700671"/>
            <a:ext cx="5868124" cy="41919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p:nvPr/>
        </p:nvSpPr>
        <p:spPr>
          <a:xfrm>
            <a:off x="190500" y="185150"/>
            <a:ext cx="8743800" cy="4762500"/>
          </a:xfrm>
          <a:prstGeom prst="rect">
            <a:avLst/>
          </a:prstGeom>
          <a:noFill/>
          <a:ln w="9525" cap="flat" cmpd="sng">
            <a:solidFill>
              <a:srgbClr val="599E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a:off x="95250" y="99425"/>
            <a:ext cx="8915400" cy="49434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a:off x="95250" y="99425"/>
            <a:ext cx="8915400" cy="494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599EBA"/>
                </a:solidFill>
                <a:latin typeface="Century Gothic"/>
                <a:ea typeface="Century Gothic"/>
                <a:cs typeface="Century Gothic"/>
                <a:sym typeface="Century Gothic"/>
              </a:rPr>
              <a:t>App: NOVE Layout</a:t>
            </a:r>
            <a:endParaRPr b="1" dirty="0">
              <a:solidFill>
                <a:srgbClr val="599EBA"/>
              </a:solidFill>
              <a:latin typeface="Century Gothic"/>
              <a:ea typeface="Century Gothic"/>
              <a:cs typeface="Century Gothic"/>
              <a:sym typeface="Century Gothic"/>
            </a:endParaRPr>
          </a:p>
        </p:txBody>
      </p:sp>
      <p:sp>
        <p:nvSpPr>
          <p:cNvPr id="152" name="Google Shape;152;p19"/>
          <p:cNvSpPr txBox="1">
            <a:spLocks noGrp="1"/>
          </p:cNvSpPr>
          <p:nvPr>
            <p:ph type="body" idx="1"/>
          </p:nvPr>
        </p:nvSpPr>
        <p:spPr>
          <a:xfrm>
            <a:off x="311700" y="1507950"/>
            <a:ext cx="4180800" cy="2127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Incident reporting app</a:t>
            </a:r>
            <a:endParaRPr/>
          </a:p>
          <a:p>
            <a:pPr marL="914400" lvl="1" indent="-317500" algn="l" rtl="0">
              <a:spcBef>
                <a:spcPts val="0"/>
              </a:spcBef>
              <a:spcAft>
                <a:spcPts val="0"/>
              </a:spcAft>
              <a:buSzPts val="1400"/>
              <a:buChar char="○"/>
            </a:pPr>
            <a:r>
              <a:rPr lang="en"/>
              <a:t>Alerts is for the User to notify the government</a:t>
            </a:r>
            <a:endParaRPr/>
          </a:p>
          <a:p>
            <a:pPr marL="914400" lvl="1" indent="-317500" algn="l" rtl="0">
              <a:spcBef>
                <a:spcPts val="0"/>
              </a:spcBef>
              <a:spcAft>
                <a:spcPts val="0"/>
              </a:spcAft>
              <a:buSzPts val="1400"/>
              <a:buChar char="○"/>
            </a:pPr>
            <a:r>
              <a:rPr lang="en"/>
              <a:t>Reports is meant for the government to notify the citizen</a:t>
            </a:r>
            <a:endParaRPr/>
          </a:p>
          <a:p>
            <a:pPr marL="457200" lvl="0" indent="-342900" algn="l" rtl="0">
              <a:spcBef>
                <a:spcPts val="0"/>
              </a:spcBef>
              <a:spcAft>
                <a:spcPts val="0"/>
              </a:spcAft>
              <a:buSzPts val="1800"/>
              <a:buChar char="●"/>
            </a:pPr>
            <a:r>
              <a:rPr lang="en"/>
              <a:t>Simplified landing page from last presentation</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sz="1000"/>
          </a:p>
        </p:txBody>
      </p:sp>
      <p:pic>
        <p:nvPicPr>
          <p:cNvPr id="153" name="Google Shape;153;p19"/>
          <p:cNvPicPr preferRelativeResize="0"/>
          <p:nvPr/>
        </p:nvPicPr>
        <p:blipFill rotWithShape="1">
          <a:blip r:embed="rId3">
            <a:alphaModFix amt="16000"/>
          </a:blip>
          <a:srcRect l="9963" t="80874" r="77553"/>
          <a:stretch/>
        </p:blipFill>
        <p:spPr>
          <a:xfrm>
            <a:off x="190500" y="4288275"/>
            <a:ext cx="645526" cy="659374"/>
          </a:xfrm>
          <a:prstGeom prst="rect">
            <a:avLst/>
          </a:prstGeom>
          <a:noFill/>
          <a:ln>
            <a:noFill/>
          </a:ln>
        </p:spPr>
      </p:pic>
      <p:pic>
        <p:nvPicPr>
          <p:cNvPr id="154" name="Google Shape;154;p19"/>
          <p:cNvPicPr preferRelativeResize="0"/>
          <p:nvPr/>
        </p:nvPicPr>
        <p:blipFill rotWithShape="1">
          <a:blip r:embed="rId4">
            <a:alphaModFix/>
          </a:blip>
          <a:srcRect/>
          <a:stretch/>
        </p:blipFill>
        <p:spPr>
          <a:xfrm>
            <a:off x="5725675" y="265025"/>
            <a:ext cx="2263500" cy="4510800"/>
          </a:xfrm>
          <a:prstGeom prst="roundRect">
            <a:avLst>
              <a:gd name="adj" fmla="val 16667"/>
            </a:avLst>
          </a:prstGeom>
          <a:noFill/>
          <a:ln>
            <a:noFill/>
          </a:ln>
        </p:spPr>
      </p:pic>
      <p:sp>
        <p:nvSpPr>
          <p:cNvPr id="155" name="Google Shape;155;p19"/>
          <p:cNvSpPr/>
          <p:nvPr/>
        </p:nvSpPr>
        <p:spPr>
          <a:xfrm>
            <a:off x="190500" y="185150"/>
            <a:ext cx="8743800" cy="4762500"/>
          </a:xfrm>
          <a:prstGeom prst="rect">
            <a:avLst/>
          </a:prstGeom>
          <a:noFill/>
          <a:ln w="9525" cap="flat" cmpd="sng">
            <a:solidFill>
              <a:srgbClr val="599E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p:nvPr/>
        </p:nvSpPr>
        <p:spPr>
          <a:xfrm>
            <a:off x="190500" y="185150"/>
            <a:ext cx="8743800" cy="4762500"/>
          </a:xfrm>
          <a:prstGeom prst="rect">
            <a:avLst/>
          </a:prstGeom>
          <a:noFill/>
          <a:ln w="9525" cap="flat" cmpd="sng">
            <a:solidFill>
              <a:srgbClr val="599E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95250" y="99425"/>
            <a:ext cx="8915400" cy="49434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95250" y="99425"/>
            <a:ext cx="8915400" cy="494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599EBA"/>
                </a:solidFill>
                <a:latin typeface="Century Gothic"/>
                <a:ea typeface="Century Gothic"/>
                <a:cs typeface="Century Gothic"/>
                <a:sym typeface="Century Gothic"/>
              </a:rPr>
              <a:t>App: NOVE Layout </a:t>
            </a:r>
            <a:endParaRPr b="1">
              <a:solidFill>
                <a:srgbClr val="599EBA"/>
              </a:solidFill>
              <a:latin typeface="Century Gothic"/>
              <a:ea typeface="Century Gothic"/>
              <a:cs typeface="Century Gothic"/>
              <a:sym typeface="Century Gothic"/>
            </a:endParaRPr>
          </a:p>
        </p:txBody>
      </p:sp>
      <p:sp>
        <p:nvSpPr>
          <p:cNvPr id="164" name="Google Shape;164;p20"/>
          <p:cNvSpPr txBox="1">
            <a:spLocks noGrp="1"/>
          </p:cNvSpPr>
          <p:nvPr>
            <p:ph type="body" idx="1"/>
          </p:nvPr>
        </p:nvSpPr>
        <p:spPr>
          <a:xfrm>
            <a:off x="311700" y="1117100"/>
            <a:ext cx="41808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Report page</a:t>
            </a:r>
            <a:endParaRPr/>
          </a:p>
          <a:p>
            <a:pPr marL="914400" lvl="1" indent="-317500" algn="l" rtl="0">
              <a:spcBef>
                <a:spcPts val="0"/>
              </a:spcBef>
              <a:spcAft>
                <a:spcPts val="0"/>
              </a:spcAft>
              <a:buSzPts val="1400"/>
              <a:buChar char="○"/>
            </a:pPr>
            <a:r>
              <a:rPr lang="en"/>
              <a:t>Residents can report the fires, flooding, and trains themselves.</a:t>
            </a:r>
            <a:endParaRPr/>
          </a:p>
          <a:p>
            <a:pPr marL="914400" lvl="1" indent="-317500" algn="l" rtl="0">
              <a:spcBef>
                <a:spcPts val="0"/>
              </a:spcBef>
              <a:spcAft>
                <a:spcPts val="0"/>
              </a:spcAft>
              <a:buSzPts val="1400"/>
              <a:buChar char="○"/>
            </a:pPr>
            <a:r>
              <a:rPr lang="en"/>
              <a:t>For now it is unregulated, but in the future local government employees can regulate alerts.</a:t>
            </a:r>
            <a:endParaRPr/>
          </a:p>
          <a:p>
            <a:pPr marL="457200" lvl="0" indent="-342900" algn="l" rtl="0">
              <a:spcBef>
                <a:spcPts val="0"/>
              </a:spcBef>
              <a:spcAft>
                <a:spcPts val="0"/>
              </a:spcAft>
              <a:buSzPts val="1800"/>
              <a:buChar char="●"/>
            </a:pPr>
            <a:r>
              <a:rPr lang="en"/>
              <a:t>Alert page</a:t>
            </a:r>
            <a:endParaRPr/>
          </a:p>
          <a:p>
            <a:pPr marL="914400" lvl="1" indent="-317500" algn="l" rtl="0">
              <a:spcBef>
                <a:spcPts val="0"/>
              </a:spcBef>
              <a:spcAft>
                <a:spcPts val="0"/>
              </a:spcAft>
              <a:buSzPts val="1400"/>
              <a:buChar char="○"/>
            </a:pPr>
            <a:r>
              <a:rPr lang="en"/>
              <a:t>Residents can be notified of incoming trains, flooding, or fires.</a:t>
            </a:r>
            <a:endParaRPr/>
          </a:p>
          <a:p>
            <a:pPr marL="914400" lvl="1" indent="-317500" algn="l" rtl="0">
              <a:spcBef>
                <a:spcPts val="0"/>
              </a:spcBef>
              <a:spcAft>
                <a:spcPts val="0"/>
              </a:spcAft>
              <a:buSzPts val="1400"/>
              <a:buChar char="○"/>
            </a:pPr>
            <a:r>
              <a:rPr lang="en"/>
              <a:t>Map-rerouting option</a:t>
            </a:r>
            <a:endParaRPr/>
          </a:p>
          <a:p>
            <a:pPr marL="0" lvl="0" indent="0" algn="l" rtl="0">
              <a:spcBef>
                <a:spcPts val="1600"/>
              </a:spcBef>
              <a:spcAft>
                <a:spcPts val="1600"/>
              </a:spcAft>
              <a:buNone/>
            </a:pPr>
            <a:endParaRPr sz="1000"/>
          </a:p>
        </p:txBody>
      </p:sp>
      <p:pic>
        <p:nvPicPr>
          <p:cNvPr id="165" name="Google Shape;165;p20"/>
          <p:cNvPicPr preferRelativeResize="0"/>
          <p:nvPr/>
        </p:nvPicPr>
        <p:blipFill rotWithShape="1">
          <a:blip r:embed="rId3">
            <a:alphaModFix amt="16000"/>
          </a:blip>
          <a:srcRect l="9963" t="80874" r="77553"/>
          <a:stretch/>
        </p:blipFill>
        <p:spPr>
          <a:xfrm>
            <a:off x="190500" y="4288275"/>
            <a:ext cx="645526" cy="659374"/>
          </a:xfrm>
          <a:prstGeom prst="rect">
            <a:avLst/>
          </a:prstGeom>
          <a:noFill/>
          <a:ln>
            <a:noFill/>
          </a:ln>
        </p:spPr>
      </p:pic>
      <p:pic>
        <p:nvPicPr>
          <p:cNvPr id="166" name="Google Shape;166;p20"/>
          <p:cNvPicPr preferRelativeResize="0"/>
          <p:nvPr/>
        </p:nvPicPr>
        <p:blipFill>
          <a:blip r:embed="rId4">
            <a:alphaModFix/>
          </a:blip>
          <a:stretch>
            <a:fillRect/>
          </a:stretch>
        </p:blipFill>
        <p:spPr>
          <a:xfrm>
            <a:off x="4821676" y="455718"/>
            <a:ext cx="2059800" cy="4221300"/>
          </a:xfrm>
          <a:prstGeom prst="roundRect">
            <a:avLst>
              <a:gd name="adj" fmla="val 16667"/>
            </a:avLst>
          </a:prstGeom>
          <a:noFill/>
          <a:ln>
            <a:noFill/>
          </a:ln>
        </p:spPr>
      </p:pic>
      <p:pic>
        <p:nvPicPr>
          <p:cNvPr id="167" name="Google Shape;167;p20"/>
          <p:cNvPicPr preferRelativeResize="0"/>
          <p:nvPr/>
        </p:nvPicPr>
        <p:blipFill>
          <a:blip r:embed="rId5">
            <a:alphaModFix/>
          </a:blip>
          <a:stretch>
            <a:fillRect/>
          </a:stretch>
        </p:blipFill>
        <p:spPr>
          <a:xfrm>
            <a:off x="6950850" y="462625"/>
            <a:ext cx="2059800" cy="4207500"/>
          </a:xfrm>
          <a:prstGeom prst="roundRect">
            <a:avLst>
              <a:gd name="adj" fmla="val 16667"/>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21"/>
          <p:cNvSpPr/>
          <p:nvPr/>
        </p:nvSpPr>
        <p:spPr>
          <a:xfrm>
            <a:off x="95250" y="99425"/>
            <a:ext cx="8915400" cy="49434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599EBA"/>
                </a:solidFill>
                <a:latin typeface="Century Gothic"/>
                <a:ea typeface="Century Gothic"/>
                <a:cs typeface="Century Gothic"/>
                <a:sym typeface="Century Gothic"/>
              </a:rPr>
              <a:t>App: Configuring the settings</a:t>
            </a:r>
            <a:endParaRPr b="1">
              <a:solidFill>
                <a:srgbClr val="599EBA"/>
              </a:solidFill>
              <a:latin typeface="Century Gothic"/>
              <a:ea typeface="Century Gothic"/>
              <a:cs typeface="Century Gothic"/>
              <a:sym typeface="Century Gothic"/>
            </a:endParaRPr>
          </a:p>
        </p:txBody>
      </p:sp>
      <p:sp>
        <p:nvSpPr>
          <p:cNvPr id="174" name="Google Shape;174;p21"/>
          <p:cNvSpPr txBox="1">
            <a:spLocks noGrp="1"/>
          </p:cNvSpPr>
          <p:nvPr>
            <p:ph type="body" idx="1"/>
          </p:nvPr>
        </p:nvSpPr>
        <p:spPr>
          <a:xfrm>
            <a:off x="3166125" y="1405975"/>
            <a:ext cx="5856300" cy="3004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a:t>Information we learned that is incorporated into the app:</a:t>
            </a:r>
            <a:endParaRPr sz="1400"/>
          </a:p>
          <a:p>
            <a:pPr marL="457200" lvl="0" indent="-317500" algn="l" rtl="0">
              <a:lnSpc>
                <a:spcPct val="150000"/>
              </a:lnSpc>
              <a:spcBef>
                <a:spcPts val="1600"/>
              </a:spcBef>
              <a:spcAft>
                <a:spcPts val="0"/>
              </a:spcAft>
              <a:buSzPts val="1400"/>
              <a:buChar char="●"/>
            </a:pPr>
            <a:r>
              <a:rPr lang="en" sz="1400"/>
              <a:t>There are four main exits in Nolanville that are blocked by the train and the train can block residents for up to </a:t>
            </a:r>
            <a:r>
              <a:rPr lang="en" sz="1400" u="sng"/>
              <a:t>45 minutes</a:t>
            </a:r>
            <a:endParaRPr sz="1400" u="sng"/>
          </a:p>
          <a:p>
            <a:pPr marL="914400" lvl="1" indent="-304800" algn="l" rtl="0">
              <a:lnSpc>
                <a:spcPct val="150000"/>
              </a:lnSpc>
              <a:spcBef>
                <a:spcPts val="0"/>
              </a:spcBef>
              <a:spcAft>
                <a:spcPts val="0"/>
              </a:spcAft>
              <a:buSzPts val="1200"/>
              <a:buChar char="○"/>
            </a:pPr>
            <a:r>
              <a:rPr lang="en" sz="1200"/>
              <a:t>Can reroute the citizens away from the blocked intersections</a:t>
            </a:r>
            <a:endParaRPr sz="1200"/>
          </a:p>
          <a:p>
            <a:pPr marL="914400" lvl="1" indent="-304800" algn="l" rtl="0">
              <a:lnSpc>
                <a:spcPct val="150000"/>
              </a:lnSpc>
              <a:spcBef>
                <a:spcPts val="0"/>
              </a:spcBef>
              <a:spcAft>
                <a:spcPts val="0"/>
              </a:spcAft>
              <a:buSzPts val="1200"/>
              <a:buChar char="○"/>
            </a:pPr>
            <a:r>
              <a:rPr lang="en" sz="1200"/>
              <a:t>Citizens suggested the option to limit what time intervals they can receive messages</a:t>
            </a:r>
            <a:endParaRPr sz="1200"/>
          </a:p>
          <a:p>
            <a:pPr marL="457200" lvl="0" indent="-317500" algn="l" rtl="0">
              <a:lnSpc>
                <a:spcPct val="150000"/>
              </a:lnSpc>
              <a:spcBef>
                <a:spcPts val="0"/>
              </a:spcBef>
              <a:spcAft>
                <a:spcPts val="0"/>
              </a:spcAft>
              <a:buSzPts val="1400"/>
              <a:buChar char="●"/>
            </a:pPr>
            <a:r>
              <a:rPr lang="en" sz="1400"/>
              <a:t>The specific flood zones in the map</a:t>
            </a:r>
            <a:endParaRPr sz="1400"/>
          </a:p>
          <a:p>
            <a:pPr marL="457200" lvl="0" indent="-317500" algn="l" rtl="0">
              <a:spcBef>
                <a:spcPts val="0"/>
              </a:spcBef>
              <a:spcAft>
                <a:spcPts val="0"/>
              </a:spcAft>
              <a:buSzPts val="1400"/>
              <a:buChar char="●"/>
            </a:pPr>
            <a:r>
              <a:rPr lang="en" sz="1400"/>
              <a:t>How to reach out to residents of Nolanville</a:t>
            </a:r>
            <a:endParaRPr sz="1400"/>
          </a:p>
        </p:txBody>
      </p:sp>
      <p:sp>
        <p:nvSpPr>
          <p:cNvPr id="175" name="Google Shape;175;p21"/>
          <p:cNvSpPr/>
          <p:nvPr/>
        </p:nvSpPr>
        <p:spPr>
          <a:xfrm>
            <a:off x="190500" y="185150"/>
            <a:ext cx="8743800" cy="4762500"/>
          </a:xfrm>
          <a:prstGeom prst="rect">
            <a:avLst/>
          </a:prstGeom>
          <a:noFill/>
          <a:ln w="9525" cap="flat" cmpd="sng">
            <a:solidFill>
              <a:srgbClr val="599E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21"/>
          <p:cNvPicPr preferRelativeResize="0"/>
          <p:nvPr/>
        </p:nvPicPr>
        <p:blipFill rotWithShape="1">
          <a:blip r:embed="rId3">
            <a:alphaModFix/>
          </a:blip>
          <a:srcRect l="3362" r="1371"/>
          <a:stretch/>
        </p:blipFill>
        <p:spPr>
          <a:xfrm>
            <a:off x="836025" y="1080650"/>
            <a:ext cx="1591200" cy="3514200"/>
          </a:xfrm>
          <a:prstGeom prst="roundRect">
            <a:avLst>
              <a:gd name="adj" fmla="val 16667"/>
            </a:avLst>
          </a:prstGeom>
          <a:noFill/>
          <a:ln>
            <a:noFill/>
          </a:ln>
        </p:spPr>
      </p:pic>
      <p:pic>
        <p:nvPicPr>
          <p:cNvPr id="177" name="Google Shape;177;p21"/>
          <p:cNvPicPr preferRelativeResize="0"/>
          <p:nvPr/>
        </p:nvPicPr>
        <p:blipFill rotWithShape="1">
          <a:blip r:embed="rId4">
            <a:alphaModFix amt="16000"/>
          </a:blip>
          <a:srcRect l="9963" t="80874" r="77553"/>
          <a:stretch/>
        </p:blipFill>
        <p:spPr>
          <a:xfrm>
            <a:off x="190500" y="4288275"/>
            <a:ext cx="645526" cy="659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p:nvPr/>
        </p:nvSpPr>
        <p:spPr>
          <a:xfrm>
            <a:off x="95250" y="99425"/>
            <a:ext cx="8915400" cy="49434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599EBA"/>
                </a:solidFill>
                <a:latin typeface="Century Gothic"/>
                <a:ea typeface="Century Gothic"/>
                <a:cs typeface="Century Gothic"/>
                <a:sym typeface="Century Gothic"/>
              </a:rPr>
              <a:t>Machine Learning: Flood Classification</a:t>
            </a:r>
            <a:endParaRPr b="1">
              <a:solidFill>
                <a:srgbClr val="599EBA"/>
              </a:solidFill>
              <a:latin typeface="Century Gothic"/>
              <a:ea typeface="Century Gothic"/>
              <a:cs typeface="Century Gothic"/>
              <a:sym typeface="Century Gothic"/>
            </a:endParaRPr>
          </a:p>
        </p:txBody>
      </p:sp>
      <p:sp>
        <p:nvSpPr>
          <p:cNvPr id="184" name="Google Shape;184;p22"/>
          <p:cNvSpPr txBox="1">
            <a:spLocks noGrp="1"/>
          </p:cNvSpPr>
          <p:nvPr>
            <p:ph type="body" idx="1"/>
          </p:nvPr>
        </p:nvSpPr>
        <p:spPr>
          <a:xfrm>
            <a:off x="311700" y="1152475"/>
            <a:ext cx="52383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Had an initial model with 75% accuracy</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We modified our initial neural network to be a classification model from a scale of 1 to 5</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The scale represents how bad the flood will be such as being ‘ankle deep’</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Model Features </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(High, Avg, Low) - Temp, DewPoint, Humidity, Sea Level Pressure, Visibility, WindSpeed</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Wind Gust, Precipitation Sum, Classification</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Improved the model accuracy to 95.5%</a:t>
            </a:r>
            <a:endParaRPr>
              <a:solidFill>
                <a:srgbClr val="000000"/>
              </a:solidFill>
            </a:endParaRPr>
          </a:p>
        </p:txBody>
      </p:sp>
      <p:pic>
        <p:nvPicPr>
          <p:cNvPr id="185" name="Google Shape;185;p22"/>
          <p:cNvPicPr preferRelativeResize="0"/>
          <p:nvPr/>
        </p:nvPicPr>
        <p:blipFill rotWithShape="1">
          <a:blip r:embed="rId3">
            <a:alphaModFix amt="16000"/>
          </a:blip>
          <a:srcRect l="9963" t="80874" r="77553"/>
          <a:stretch/>
        </p:blipFill>
        <p:spPr>
          <a:xfrm>
            <a:off x="190500" y="4288275"/>
            <a:ext cx="645526" cy="659374"/>
          </a:xfrm>
          <a:prstGeom prst="rect">
            <a:avLst/>
          </a:prstGeom>
          <a:noFill/>
          <a:ln>
            <a:noFill/>
          </a:ln>
        </p:spPr>
      </p:pic>
      <p:pic>
        <p:nvPicPr>
          <p:cNvPr id="186" name="Google Shape;186;p22"/>
          <p:cNvPicPr preferRelativeResize="0"/>
          <p:nvPr/>
        </p:nvPicPr>
        <p:blipFill>
          <a:blip r:embed="rId4">
            <a:alphaModFix/>
          </a:blip>
          <a:stretch>
            <a:fillRect/>
          </a:stretch>
        </p:blipFill>
        <p:spPr>
          <a:xfrm>
            <a:off x="5724700" y="2855350"/>
            <a:ext cx="3143400" cy="2036550"/>
          </a:xfrm>
          <a:prstGeom prst="rect">
            <a:avLst/>
          </a:prstGeom>
          <a:noFill/>
          <a:ln>
            <a:noFill/>
          </a:ln>
        </p:spPr>
      </p:pic>
      <p:pic>
        <p:nvPicPr>
          <p:cNvPr id="187" name="Google Shape;187;p22"/>
          <p:cNvPicPr preferRelativeResize="0"/>
          <p:nvPr/>
        </p:nvPicPr>
        <p:blipFill>
          <a:blip r:embed="rId5">
            <a:alphaModFix/>
          </a:blip>
          <a:stretch>
            <a:fillRect/>
          </a:stretch>
        </p:blipFill>
        <p:spPr>
          <a:xfrm>
            <a:off x="5724700" y="775450"/>
            <a:ext cx="3143418" cy="20365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1667</Words>
  <Application>Microsoft Macintosh PowerPoint</Application>
  <PresentationFormat>On-screen Show (16:9)</PresentationFormat>
  <Paragraphs>98</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Century Gothic</vt:lpstr>
      <vt:lpstr>Simple Light</vt:lpstr>
      <vt:lpstr>PowerPoint Presentation</vt:lpstr>
      <vt:lpstr>PART 01- INTRODUCTION Mission, Goals &amp; Objectives, &amp;         Master Plan  PART 02- TECHNOLOGICAL PROPOSAL   Machine Learning &amp; NOVE Application    PART 03- DESIGN PROPOSAL Site Analysis, Mix-Use, Streetscape, Planting Plan, Site Designs &amp; Phasing Plan </vt:lpstr>
      <vt:lpstr>Mission </vt:lpstr>
      <vt:lpstr> </vt:lpstr>
      <vt:lpstr>Master Plan </vt:lpstr>
      <vt:lpstr>App: NOVE Layout</vt:lpstr>
      <vt:lpstr>App: NOVE Layout </vt:lpstr>
      <vt:lpstr>App: Configuring the settings</vt:lpstr>
      <vt:lpstr>Machine Learning: Flood Classification</vt:lpstr>
      <vt:lpstr>Machine Learning: Flood Level Simulation</vt:lpstr>
      <vt:lpstr>Machine Learning: Flood Level Simulation</vt:lpstr>
      <vt:lpstr>Machine Learning: Real-time flood detection</vt:lpstr>
      <vt:lpstr>Summary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Kim Nguyen</cp:lastModifiedBy>
  <cp:revision>1</cp:revision>
  <dcterms:modified xsi:type="dcterms:W3CDTF">2020-04-24T23:39:24Z</dcterms:modified>
</cp:coreProperties>
</file>